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7" r:id="rId2"/>
    <p:sldId id="261" r:id="rId3"/>
    <p:sldId id="258" r:id="rId4"/>
    <p:sldId id="262" r:id="rId5"/>
    <p:sldId id="259" r:id="rId6"/>
    <p:sldId id="263" r:id="rId7"/>
    <p:sldId id="260" r:id="rId8"/>
    <p:sldId id="264" r:id="rId9"/>
    <p:sldId id="265" r:id="rId10"/>
    <p:sldId id="266" r:id="rId11"/>
    <p:sldId id="269" r:id="rId12"/>
    <p:sldId id="271" r:id="rId13"/>
    <p:sldId id="270" r:id="rId14"/>
    <p:sldId id="272" r:id="rId15"/>
    <p:sldId id="273" r:id="rId16"/>
    <p:sldId id="274" r:id="rId17"/>
    <p:sldId id="275" r:id="rId18"/>
    <p:sldId id="289" r:id="rId19"/>
    <p:sldId id="278" r:id="rId20"/>
    <p:sldId id="279" r:id="rId21"/>
    <p:sldId id="280" r:id="rId22"/>
    <p:sldId id="281" r:id="rId23"/>
    <p:sldId id="282" r:id="rId24"/>
    <p:sldId id="283" r:id="rId25"/>
    <p:sldId id="284" r:id="rId26"/>
    <p:sldId id="285" r:id="rId27"/>
    <p:sldId id="267" r:id="rId28"/>
    <p:sldId id="276" r:id="rId29"/>
    <p:sldId id="268" r:id="rId30"/>
    <p:sldId id="294" r:id="rId31"/>
    <p:sldId id="277" r:id="rId32"/>
    <p:sldId id="290" r:id="rId33"/>
    <p:sldId id="291" r:id="rId34"/>
    <p:sldId id="293" r:id="rId35"/>
    <p:sldId id="302" r:id="rId36"/>
    <p:sldId id="303" r:id="rId37"/>
    <p:sldId id="304" r:id="rId38"/>
    <p:sldId id="286" r:id="rId39"/>
    <p:sldId id="287" r:id="rId40"/>
    <p:sldId id="307" r:id="rId41"/>
    <p:sldId id="309" r:id="rId42"/>
    <p:sldId id="297" r:id="rId43"/>
    <p:sldId id="296" r:id="rId44"/>
    <p:sldId id="299" r:id="rId45"/>
    <p:sldId id="298" r:id="rId46"/>
    <p:sldId id="308" r:id="rId47"/>
    <p:sldId id="306" r:id="rId48"/>
    <p:sldId id="300" r:id="rId49"/>
    <p:sldId id="30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4E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59"/>
    <p:restoredTop sz="79712"/>
  </p:normalViewPr>
  <p:slideViewPr>
    <p:cSldViewPr snapToGrid="0" snapToObjects="1">
      <p:cViewPr varScale="1">
        <p:scale>
          <a:sx n="85" d="100"/>
          <a:sy n="85" d="100"/>
        </p:scale>
        <p:origin x="2456" y="1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E4C99-A0DE-5541-B7C1-349B02DE4AE9}" type="datetimeFigureOut">
              <a:rPr lang="en-US" smtClean="0"/>
              <a:t>4/6/22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D73FDF-D566-EC47-8DCC-B429B289367E}" type="slidenum">
              <a:rPr lang="en-US" smtClean="0"/>
              <a:t>‹#›</a:t>
            </a:fld>
            <a:endParaRPr lang="en-US"/>
          </a:p>
        </p:txBody>
      </p:sp>
    </p:spTree>
    <p:extLst>
      <p:ext uri="{BB962C8B-B14F-4D97-AF65-F5344CB8AC3E}">
        <p14:creationId xmlns:p14="http://schemas.microsoft.com/office/powerpoint/2010/main" val="3095762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significant subcortical clusters in bilateral putamen</a:t>
            </a:r>
          </a:p>
        </p:txBody>
      </p:sp>
      <p:sp>
        <p:nvSpPr>
          <p:cNvPr id="4" name="Slide Number Placeholder 3"/>
          <p:cNvSpPr>
            <a:spLocks noGrp="1"/>
          </p:cNvSpPr>
          <p:nvPr>
            <p:ph type="sldNum" sz="quarter" idx="5"/>
          </p:nvPr>
        </p:nvSpPr>
        <p:spPr/>
        <p:txBody>
          <a:bodyPr/>
          <a:lstStyle/>
          <a:p>
            <a:fld id="{C0D73FDF-D566-EC47-8DCC-B429B289367E}" type="slidenum">
              <a:rPr lang="en-US" smtClean="0"/>
              <a:t>35</a:t>
            </a:fld>
            <a:endParaRPr lang="en-US"/>
          </a:p>
        </p:txBody>
      </p:sp>
    </p:spTree>
    <p:extLst>
      <p:ext uri="{BB962C8B-B14F-4D97-AF65-F5344CB8AC3E}">
        <p14:creationId xmlns:p14="http://schemas.microsoft.com/office/powerpoint/2010/main" val="1890340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40</a:t>
            </a:fld>
            <a:endParaRPr lang="en-US"/>
          </a:p>
        </p:txBody>
      </p:sp>
    </p:spTree>
    <p:extLst>
      <p:ext uri="{BB962C8B-B14F-4D97-AF65-F5344CB8AC3E}">
        <p14:creationId xmlns:p14="http://schemas.microsoft.com/office/powerpoint/2010/main" val="2235006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Univariate whole-brain fMRI analyses revealed that music first heard during adolescence (ages 12-18) and young adulthood (19-25) showed greater activation in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compared to music first heard during childhood (ages 0-11) or adulthood (ages 26-45). Similarly, music from participants’ young adulthood (ages 19-25) also activated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along with increased activation in the Default Mode Network, specifically the posterior cingulate cortex, surviving FDR cluster- and voxel-size correction at the 0.05 level.</a:t>
            </a:r>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42</a:t>
            </a:fld>
            <a:endParaRPr lang="en-US"/>
          </a:p>
        </p:txBody>
      </p:sp>
    </p:spTree>
    <p:extLst>
      <p:ext uri="{BB962C8B-B14F-4D97-AF65-F5344CB8AC3E}">
        <p14:creationId xmlns:p14="http://schemas.microsoft.com/office/powerpoint/2010/main" val="4005417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conducted seed-based connectivity analyses using both the mPFC and auditory network as seed regions. mPFC seed-based connectivity revealed significant correlations with auditory regions (MTG), reward regions (Frontal Orbital Cortex, Caudate), and the Default Mode Network (Posterior Cingulate Cortex) [not sure how to mention other regions; also mention anticorrelations], surviving cluster- and FDR-corrections at the p&lt;0.05 level. No music from any other time period survived these corrections.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explore whether neural correlates would display a ”reminiscence bump,” we seeded several bilateral reward regions (as previously defined by work in our lab; </a:t>
            </a:r>
            <a:r>
              <a:rPr lang="en-US" sz="1200" b="0" i="0" u="none" strike="noStrike" kern="1200" dirty="0" err="1">
                <a:solidFill>
                  <a:schemeClr val="tx1"/>
                </a:solidFill>
                <a:effectLst/>
                <a:latin typeface="+mn-lt"/>
                <a:ea typeface="+mn-ea"/>
                <a:cs typeface="+mn-cs"/>
              </a:rPr>
              <a:t>NAcc</a:t>
            </a:r>
            <a:r>
              <a:rPr lang="en-US" sz="1200" b="0" i="0" u="none" strike="noStrike" kern="1200" dirty="0">
                <a:solidFill>
                  <a:schemeClr val="tx1"/>
                </a:solidFill>
                <a:effectLst/>
                <a:latin typeface="+mn-lt"/>
                <a:ea typeface="+mn-ea"/>
                <a:cs typeface="+mn-cs"/>
              </a:rPr>
              <a:t>, Caudate, Hippocampus), and extracted Pearson-corrected [double check wording] coefficients with activity in our mPFC seed (plotted at [FIGURE NAME]).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While listening to childhood music, auditory network seed-based connectivity revealed significant correlations within-network (MTG), along with the insular cortex, anterior cingulate, paracingulate gyrus, and middle frontal gyrus (DOUBLE CHECK ANTICORRELATIONS).  Music from participants’ adolescence also elicited significant within network connectivity (MTG, STG), as well as between reward regions (mPFC, orbitofrontal cortex), the default mode network (PCC, mPFC), and motor areas (superior frontal gyrus [OTHER GYRI?]) – DON’T FORGET ANTICORRELATIONS. Finally, music from participants’ young adulthood elicited significant within network connectivity (Planum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STG, MTG) and with the default mode network (specifically the PCC). Music from adulthood did not survive corrections.</a:t>
            </a:r>
          </a:p>
        </p:txBody>
      </p:sp>
      <p:sp>
        <p:nvSpPr>
          <p:cNvPr id="4" name="Slide Number Placeholder 3"/>
          <p:cNvSpPr>
            <a:spLocks noGrp="1"/>
          </p:cNvSpPr>
          <p:nvPr>
            <p:ph type="sldNum" sz="quarter" idx="5"/>
          </p:nvPr>
        </p:nvSpPr>
        <p:spPr/>
        <p:txBody>
          <a:bodyPr/>
          <a:lstStyle/>
          <a:p>
            <a:fld id="{C0D73FDF-D566-EC47-8DCC-B429B289367E}" type="slidenum">
              <a:rPr lang="en-US" smtClean="0"/>
              <a:t>43</a:t>
            </a:fld>
            <a:endParaRPr lang="en-US"/>
          </a:p>
        </p:txBody>
      </p:sp>
    </p:spTree>
    <p:extLst>
      <p:ext uri="{BB962C8B-B14F-4D97-AF65-F5344CB8AC3E}">
        <p14:creationId xmlns:p14="http://schemas.microsoft.com/office/powerpoint/2010/main" val="1562692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CCAC7-952C-DB4C-8AE6-AE6F6BCAD5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4B2DEA-8824-CF43-BA1E-2F232524B8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580734-8F13-4440-AC3E-351390D0D1A5}"/>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5" name="Footer Placeholder 4">
            <a:extLst>
              <a:ext uri="{FF2B5EF4-FFF2-40B4-BE49-F238E27FC236}">
                <a16:creationId xmlns:a16="http://schemas.microsoft.com/office/drawing/2014/main" id="{C8AAB132-0BBF-0040-BE3E-05AE160E25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E874E-FB76-8842-9040-57AC803136B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22396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29A0-32BE-0C4E-87A6-FF82F27FC3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F4FB49-2E01-0941-8F03-52ED38B33B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70767-40F0-8A40-AFA0-6518AAEE0A6D}"/>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5" name="Footer Placeholder 4">
            <a:extLst>
              <a:ext uri="{FF2B5EF4-FFF2-40B4-BE49-F238E27FC236}">
                <a16:creationId xmlns:a16="http://schemas.microsoft.com/office/drawing/2014/main" id="{91E9B55C-9783-FF42-880C-7973A56DA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5DB90-0335-D945-BD0D-CB5A0499821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93500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21EA0F-E4FA-A34C-A531-4CE3ED983F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39AD3-FFDD-4D43-A296-CEEF02DAAF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ABA5E-4F41-CA4E-8F10-F9C40EA75403}"/>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5" name="Footer Placeholder 4">
            <a:extLst>
              <a:ext uri="{FF2B5EF4-FFF2-40B4-BE49-F238E27FC236}">
                <a16:creationId xmlns:a16="http://schemas.microsoft.com/office/drawing/2014/main" id="{DAD5A574-3869-B040-B8C8-35BCB6052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0500E-BEDE-D149-AD86-91D35C96E1A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708801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26AE-5BFF-804D-89FF-DCCB4BF59E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B9D1B-DC33-B540-A0FC-4D364D92D8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A0E56-A78B-F942-AA79-82F27535B994}"/>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5" name="Footer Placeholder 4">
            <a:extLst>
              <a:ext uri="{FF2B5EF4-FFF2-40B4-BE49-F238E27FC236}">
                <a16:creationId xmlns:a16="http://schemas.microsoft.com/office/drawing/2014/main" id="{AFB914E1-3D6A-6E48-9AA8-D0F376840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A1C35-66D5-DC42-B7E0-DA9FCD25D00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13796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7350-9F6F-3C44-94F8-6A6ABFEFF6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AC5912-A392-DB4B-BDA8-A2A86AC00F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198E95-0E8E-CC4E-9472-AC0E824A841B}"/>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5" name="Footer Placeholder 4">
            <a:extLst>
              <a:ext uri="{FF2B5EF4-FFF2-40B4-BE49-F238E27FC236}">
                <a16:creationId xmlns:a16="http://schemas.microsoft.com/office/drawing/2014/main" id="{4309AA04-0C59-EB49-8144-B164101FC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8B094-3866-F84F-87DC-2A99AE6FB12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359570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248D-EDA4-2F47-B24D-0A95E8EC9F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960C6E-C416-D949-A5CA-27FA2FDCF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B192E6-E60C-CC45-ADAB-2F3A654C51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39F11F-7FB2-3D43-BBE3-B921D7C42807}"/>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6" name="Footer Placeholder 5">
            <a:extLst>
              <a:ext uri="{FF2B5EF4-FFF2-40B4-BE49-F238E27FC236}">
                <a16:creationId xmlns:a16="http://schemas.microsoft.com/office/drawing/2014/main" id="{E8D804B9-B80B-B04F-883A-C4334FF782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71FF1-D878-FE4F-8C04-7C9168BA341F}"/>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93976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E4056-B943-314F-8EA1-6F49427088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D5B167-D688-024A-AE83-D9498FBEE7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ACE5B4-A9C0-8A4F-AD72-F109B717F6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4718A0-DA9D-A444-8348-BDA0F9578F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9DB9EB-9E8D-8F41-BF82-D749BB9E46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1563C6-6826-6E4E-8281-5DB7D27D5727}"/>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8" name="Footer Placeholder 7">
            <a:extLst>
              <a:ext uri="{FF2B5EF4-FFF2-40B4-BE49-F238E27FC236}">
                <a16:creationId xmlns:a16="http://schemas.microsoft.com/office/drawing/2014/main" id="{65856D63-2435-D34A-9A69-6CAA54E459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2F5908-B50F-AD4A-84F3-44211C35923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58002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C1282-03F7-914A-B3D7-71CB12B40C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C8CB39-5F8C-D443-8F24-A6B37CE143C0}"/>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4" name="Footer Placeholder 3">
            <a:extLst>
              <a:ext uri="{FF2B5EF4-FFF2-40B4-BE49-F238E27FC236}">
                <a16:creationId xmlns:a16="http://schemas.microsoft.com/office/drawing/2014/main" id="{D4D552D4-BA7B-CD45-9744-C9C1CEC3A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ABCCFE-000B-DA40-9423-3B54F5B7F478}"/>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632358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453919-70B9-8540-A900-5BC541D72FD4}"/>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3" name="Footer Placeholder 2">
            <a:extLst>
              <a:ext uri="{FF2B5EF4-FFF2-40B4-BE49-F238E27FC236}">
                <a16:creationId xmlns:a16="http://schemas.microsoft.com/office/drawing/2014/main" id="{3F640427-359F-C246-B7F5-97A4A28480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5C7BD9-9EAB-254E-8EF6-1625703049C7}"/>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71146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9E60-F970-3447-A409-7C4490F03A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145D2A-76D6-564E-9F58-76DF79BAA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AE2BE2-35BA-1349-ABA4-62D026DE7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AE28D6-2DE2-7A46-8F9F-E77AB12DF5C4}"/>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6" name="Footer Placeholder 5">
            <a:extLst>
              <a:ext uri="{FF2B5EF4-FFF2-40B4-BE49-F238E27FC236}">
                <a16:creationId xmlns:a16="http://schemas.microsoft.com/office/drawing/2014/main" id="{A6A9CDC6-9479-C443-8D4D-1B2A0D7ADA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C64D5-BB2A-B346-9DF3-55B1548160F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20703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2BC08-F858-EF4A-8D95-2D4FF4B8A9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6BB741-F270-DD4D-B8A1-F0AC7AEE3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F05683-7DD7-9C4C-BF3A-3E81C2B61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5C39CC-02F5-9F46-BC6C-ED4D5E38AD71}"/>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6" name="Footer Placeholder 5">
            <a:extLst>
              <a:ext uri="{FF2B5EF4-FFF2-40B4-BE49-F238E27FC236}">
                <a16:creationId xmlns:a16="http://schemas.microsoft.com/office/drawing/2014/main" id="{FFD74C20-935F-9C42-9742-4B2EA6CFE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0DE6D-2FBF-FE41-8D47-8F6A48EBC496}"/>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2372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957F65-7550-174D-85B9-C26CB594FC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D162A9-CCB6-9741-8925-18B6236FB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71E97-7620-7C4F-8732-D63CC00CCC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44163-0692-0646-9ABB-290AB4B2A64E}" type="datetimeFigureOut">
              <a:rPr lang="en-US" smtClean="0"/>
              <a:t>4/6/22</a:t>
            </a:fld>
            <a:endParaRPr lang="en-US"/>
          </a:p>
        </p:txBody>
      </p:sp>
      <p:sp>
        <p:nvSpPr>
          <p:cNvPr id="5" name="Footer Placeholder 4">
            <a:extLst>
              <a:ext uri="{FF2B5EF4-FFF2-40B4-BE49-F238E27FC236}">
                <a16:creationId xmlns:a16="http://schemas.microsoft.com/office/drawing/2014/main" id="{99F11C56-6DF3-9341-A785-1AE6E0A016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115AD3-79D0-2641-8428-B0C682C868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43762B-ED0B-CD45-9480-6946CCE8D6EB}" type="slidenum">
              <a:rPr lang="en-US" smtClean="0"/>
              <a:t>‹#›</a:t>
            </a:fld>
            <a:endParaRPr lang="en-US"/>
          </a:p>
        </p:txBody>
      </p:sp>
    </p:spTree>
    <p:extLst>
      <p:ext uri="{BB962C8B-B14F-4D97-AF65-F5344CB8AC3E}">
        <p14:creationId xmlns:p14="http://schemas.microsoft.com/office/powerpoint/2010/main" val="118992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3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3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 Id="rId5" Type="http://schemas.openxmlformats.org/officeDocument/2006/relationships/image" Target="../media/image76.jpg"/><Relationship Id="rId4" Type="http://schemas.openxmlformats.org/officeDocument/2006/relationships/image" Target="../media/image75.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9.jpg"/><Relationship Id="rId4" Type="http://schemas.openxmlformats.org/officeDocument/2006/relationships/image" Target="../media/image88.jpg"/></Relationships>
</file>

<file path=ppt/slides/_rels/slide4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21.jpg"/><Relationship Id="rId7"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6.jpg"/><Relationship Id="rId4" Type="http://schemas.openxmlformats.org/officeDocument/2006/relationships/image" Target="../media/image57.jpg"/></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files.slack.com/files-pri/T6CGQPDJN-F038QE5MNKV/mpfc_connectivity_allplot.png"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2.xml"/><Relationship Id="rId6" Type="http://schemas.openxmlformats.org/officeDocument/2006/relationships/image" Target="../media/image97.jpg"/><Relationship Id="rId5" Type="http://schemas.openxmlformats.org/officeDocument/2006/relationships/image" Target="../media/image96.jpg"/><Relationship Id="rId4" Type="http://schemas.openxmlformats.org/officeDocument/2006/relationships/image" Target="../media/image9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541141"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t>Main Effect of Developmental Timing of Exposure</a:t>
            </a:r>
          </a:p>
        </p:txBody>
      </p:sp>
      <p:pic>
        <p:nvPicPr>
          <p:cNvPr id="25" name="Picture 24" descr="Diagram&#10;&#10;Description automatically generated with medium confidence">
            <a:extLst>
              <a:ext uri="{FF2B5EF4-FFF2-40B4-BE49-F238E27FC236}">
                <a16:creationId xmlns:a16="http://schemas.microsoft.com/office/drawing/2014/main" id="{7EDE4179-D8B1-B548-BCDC-D74A16E287D1}"/>
              </a:ext>
            </a:extLst>
          </p:cNvPr>
          <p:cNvPicPr>
            <a:picLocks noChangeAspect="1"/>
          </p:cNvPicPr>
          <p:nvPr/>
        </p:nvPicPr>
        <p:blipFill>
          <a:blip r:embed="rId2"/>
          <a:stretch>
            <a:fillRect/>
          </a:stretch>
        </p:blipFill>
        <p:spPr>
          <a:xfrm>
            <a:off x="2437860" y="2249140"/>
            <a:ext cx="9741402" cy="1436172"/>
          </a:xfrm>
          <a:prstGeom prst="rect">
            <a:avLst/>
          </a:prstGeom>
        </p:spPr>
      </p:pic>
      <p:pic>
        <p:nvPicPr>
          <p:cNvPr id="27" name="Picture 26" descr="Diagram&#10;&#10;Description automatically generated with medium confidence">
            <a:extLst>
              <a:ext uri="{FF2B5EF4-FFF2-40B4-BE49-F238E27FC236}">
                <a16:creationId xmlns:a16="http://schemas.microsoft.com/office/drawing/2014/main" id="{64A840DD-4C4E-1C4B-BDF4-A996FA2938D2}"/>
              </a:ext>
            </a:extLst>
          </p:cNvPr>
          <p:cNvPicPr>
            <a:picLocks noChangeAspect="1"/>
          </p:cNvPicPr>
          <p:nvPr/>
        </p:nvPicPr>
        <p:blipFill>
          <a:blip r:embed="rId3"/>
          <a:stretch>
            <a:fillRect/>
          </a:stretch>
        </p:blipFill>
        <p:spPr>
          <a:xfrm>
            <a:off x="2451270" y="3538247"/>
            <a:ext cx="9741402" cy="1436172"/>
          </a:xfrm>
          <a:prstGeom prst="rect">
            <a:avLst/>
          </a:prstGeom>
        </p:spPr>
      </p:pic>
      <p:sp>
        <p:nvSpPr>
          <p:cNvPr id="28" name="Rectangle 27">
            <a:extLst>
              <a:ext uri="{FF2B5EF4-FFF2-40B4-BE49-F238E27FC236}">
                <a16:creationId xmlns:a16="http://schemas.microsoft.com/office/drawing/2014/main" id="{3294E6AF-EB63-BC45-8F13-2CEA72935DE8}"/>
              </a:ext>
            </a:extLst>
          </p:cNvPr>
          <p:cNvSpPr/>
          <p:nvPr/>
        </p:nvSpPr>
        <p:spPr>
          <a:xfrm>
            <a:off x="4351146" y="711469"/>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807357" y="64988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9234722" y="609770"/>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BB01A1B-681E-CE48-AF04-EA97708420AD}"/>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69332"/>
          </a:xfrm>
          <a:prstGeom prst="rect">
            <a:avLst/>
          </a:prstGeom>
          <a:noFill/>
        </p:spPr>
        <p:txBody>
          <a:bodyPr wrap="square" rtlCol="0">
            <a:spAutoFit/>
          </a:bodyPr>
          <a:lstStyle/>
          <a:p>
            <a:r>
              <a:rPr lang="en-US" dirty="0"/>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569898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AEC251-B3FE-3647-AF08-5ECBD0C44287}"/>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Subcortical Clusters for Music Encoded during Adolescence</a:t>
            </a:r>
          </a:p>
        </p:txBody>
      </p:sp>
      <p:pic>
        <p:nvPicPr>
          <p:cNvPr id="6" name="Picture 5" descr="A picture containing text, indoor&#10;&#10;Description automatically generated">
            <a:extLst>
              <a:ext uri="{FF2B5EF4-FFF2-40B4-BE49-F238E27FC236}">
                <a16:creationId xmlns:a16="http://schemas.microsoft.com/office/drawing/2014/main" id="{E47EBB2F-01FE-344A-928E-09BA9C8E9372}"/>
              </a:ext>
            </a:extLst>
          </p:cNvPr>
          <p:cNvPicPr>
            <a:picLocks noChangeAspect="1"/>
          </p:cNvPicPr>
          <p:nvPr/>
        </p:nvPicPr>
        <p:blipFill>
          <a:blip r:embed="rId2"/>
          <a:stretch>
            <a:fillRect/>
          </a:stretch>
        </p:blipFill>
        <p:spPr>
          <a:xfrm>
            <a:off x="381000" y="1680900"/>
            <a:ext cx="11290041" cy="2961062"/>
          </a:xfrm>
          <a:prstGeom prst="rect">
            <a:avLst/>
          </a:prstGeom>
        </p:spPr>
      </p:pic>
    </p:spTree>
    <p:extLst>
      <p:ext uri="{BB962C8B-B14F-4D97-AF65-F5344CB8AC3E}">
        <p14:creationId xmlns:p14="http://schemas.microsoft.com/office/powerpoint/2010/main" val="593174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CF4C96-92B6-CB49-95F5-A94EA97AA243}"/>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to </a:t>
            </a:r>
            <a:r>
              <a:rPr lang="en-US" sz="1800" dirty="0" err="1">
                <a:latin typeface="+mn-lt"/>
              </a:rPr>
              <a:t>NAc</a:t>
            </a:r>
            <a:r>
              <a:rPr lang="en-US" sz="1800" dirty="0">
                <a:latin typeface="+mn-lt"/>
              </a:rPr>
              <a:t> across Lifespan</a:t>
            </a:r>
          </a:p>
        </p:txBody>
      </p:sp>
      <p:pic>
        <p:nvPicPr>
          <p:cNvPr id="5" name="Picture 4">
            <a:extLst>
              <a:ext uri="{FF2B5EF4-FFF2-40B4-BE49-F238E27FC236}">
                <a16:creationId xmlns:a16="http://schemas.microsoft.com/office/drawing/2014/main" id="{53620B6F-C49A-2F44-8800-5D4676988A21}"/>
              </a:ext>
            </a:extLst>
          </p:cNvPr>
          <p:cNvPicPr>
            <a:picLocks noChangeAspect="1"/>
          </p:cNvPicPr>
          <p:nvPr/>
        </p:nvPicPr>
        <p:blipFill rotWithShape="1">
          <a:blip r:embed="rId2"/>
          <a:srcRect b="33788"/>
          <a:stretch/>
        </p:blipFill>
        <p:spPr>
          <a:xfrm>
            <a:off x="0" y="1775774"/>
            <a:ext cx="6680481" cy="2484942"/>
          </a:xfrm>
          <a:prstGeom prst="rect">
            <a:avLst/>
          </a:prstGeom>
        </p:spPr>
      </p:pic>
      <p:pic>
        <p:nvPicPr>
          <p:cNvPr id="6" name="Picture 5">
            <a:extLst>
              <a:ext uri="{FF2B5EF4-FFF2-40B4-BE49-F238E27FC236}">
                <a16:creationId xmlns:a16="http://schemas.microsoft.com/office/drawing/2014/main" id="{D546CDD7-F931-CB45-AE57-CA56E562320C}"/>
              </a:ext>
            </a:extLst>
          </p:cNvPr>
          <p:cNvPicPr>
            <a:picLocks noChangeAspect="1"/>
          </p:cNvPicPr>
          <p:nvPr/>
        </p:nvPicPr>
        <p:blipFill rotWithShape="1">
          <a:blip r:embed="rId3"/>
          <a:srcRect b="33788"/>
          <a:stretch/>
        </p:blipFill>
        <p:spPr>
          <a:xfrm>
            <a:off x="6552046" y="1775772"/>
            <a:ext cx="5333578" cy="2484943"/>
          </a:xfrm>
          <a:prstGeom prst="rect">
            <a:avLst/>
          </a:prstGeom>
        </p:spPr>
      </p:pic>
      <p:pic>
        <p:nvPicPr>
          <p:cNvPr id="7" name="Picture 6">
            <a:extLst>
              <a:ext uri="{FF2B5EF4-FFF2-40B4-BE49-F238E27FC236}">
                <a16:creationId xmlns:a16="http://schemas.microsoft.com/office/drawing/2014/main" id="{0A0FDBD6-6A20-4948-A437-9C03C0BE5AEA}"/>
              </a:ext>
            </a:extLst>
          </p:cNvPr>
          <p:cNvPicPr>
            <a:picLocks noChangeAspect="1"/>
          </p:cNvPicPr>
          <p:nvPr/>
        </p:nvPicPr>
        <p:blipFill rotWithShape="1">
          <a:blip r:embed="rId3"/>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24358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00BFE095-8377-C64C-B90A-530F9FD08846}"/>
              </a:ext>
            </a:extLst>
          </p:cNvPr>
          <p:cNvPicPr>
            <a:picLocks noChangeAspect="1"/>
          </p:cNvPicPr>
          <p:nvPr/>
        </p:nvPicPr>
        <p:blipFill>
          <a:blip r:embed="rId2"/>
          <a:stretch>
            <a:fillRect/>
          </a:stretch>
        </p:blipFill>
        <p:spPr>
          <a:xfrm>
            <a:off x="857398" y="1997674"/>
            <a:ext cx="5427024" cy="2313976"/>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1B656E0-59EC-9F49-BF12-4C70A99FF4D8}"/>
              </a:ext>
            </a:extLst>
          </p:cNvPr>
          <p:cNvPicPr>
            <a:picLocks noChangeAspect="1"/>
          </p:cNvPicPr>
          <p:nvPr/>
        </p:nvPicPr>
        <p:blipFill>
          <a:blip r:embed="rId3"/>
          <a:stretch>
            <a:fillRect/>
          </a:stretch>
        </p:blipFill>
        <p:spPr>
          <a:xfrm>
            <a:off x="6096000" y="1881296"/>
            <a:ext cx="6038913" cy="2313976"/>
          </a:xfrm>
          <a:prstGeom prst="rect">
            <a:avLst/>
          </a:prstGeom>
        </p:spPr>
      </p:pic>
      <p:sp>
        <p:nvSpPr>
          <p:cNvPr id="8" name="Title 3">
            <a:extLst>
              <a:ext uri="{FF2B5EF4-FFF2-40B4-BE49-F238E27FC236}">
                <a16:creationId xmlns:a16="http://schemas.microsoft.com/office/drawing/2014/main" id="{0D2628CD-7C7B-AB4F-9DA7-3407434EF54B}"/>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Caudate across Lifespan</a:t>
            </a:r>
          </a:p>
        </p:txBody>
      </p:sp>
      <p:pic>
        <p:nvPicPr>
          <p:cNvPr id="9" name="Picture 8">
            <a:extLst>
              <a:ext uri="{FF2B5EF4-FFF2-40B4-BE49-F238E27FC236}">
                <a16:creationId xmlns:a16="http://schemas.microsoft.com/office/drawing/2014/main" id="{4A1DD42D-DF67-DC4D-B654-16966C13000E}"/>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574691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ox and whisker chart&#10;&#10;Description automatically generated">
            <a:extLst>
              <a:ext uri="{FF2B5EF4-FFF2-40B4-BE49-F238E27FC236}">
                <a16:creationId xmlns:a16="http://schemas.microsoft.com/office/drawing/2014/main" id="{7CCDEA8E-70C3-7446-9FEA-CD7AB6EAE5EF}"/>
              </a:ext>
            </a:extLst>
          </p:cNvPr>
          <p:cNvPicPr>
            <a:picLocks noChangeAspect="1"/>
          </p:cNvPicPr>
          <p:nvPr/>
        </p:nvPicPr>
        <p:blipFill>
          <a:blip r:embed="rId2"/>
          <a:stretch>
            <a:fillRect/>
          </a:stretch>
        </p:blipFill>
        <p:spPr>
          <a:xfrm>
            <a:off x="176059" y="2517550"/>
            <a:ext cx="5828261" cy="233130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1BFFA530-5A6D-ED48-978F-072AC6C99960}"/>
              </a:ext>
            </a:extLst>
          </p:cNvPr>
          <p:cNvPicPr>
            <a:picLocks noChangeAspect="1"/>
          </p:cNvPicPr>
          <p:nvPr/>
        </p:nvPicPr>
        <p:blipFill>
          <a:blip r:embed="rId3"/>
          <a:stretch>
            <a:fillRect/>
          </a:stretch>
        </p:blipFill>
        <p:spPr>
          <a:xfrm>
            <a:off x="6187682" y="2555666"/>
            <a:ext cx="5828261" cy="2302163"/>
          </a:xfrm>
          <a:prstGeom prst="rect">
            <a:avLst/>
          </a:prstGeom>
        </p:spPr>
      </p:pic>
      <p:sp>
        <p:nvSpPr>
          <p:cNvPr id="14" name="Title 3">
            <a:extLst>
              <a:ext uri="{FF2B5EF4-FFF2-40B4-BE49-F238E27FC236}">
                <a16:creationId xmlns:a16="http://schemas.microsoft.com/office/drawing/2014/main" id="{CED06DDF-1603-2A47-9864-74EB4B160233}"/>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Putamen across Lifespan</a:t>
            </a:r>
          </a:p>
        </p:txBody>
      </p:sp>
      <p:pic>
        <p:nvPicPr>
          <p:cNvPr id="16" name="Picture 15">
            <a:extLst>
              <a:ext uri="{FF2B5EF4-FFF2-40B4-BE49-F238E27FC236}">
                <a16:creationId xmlns:a16="http://schemas.microsoft.com/office/drawing/2014/main" id="{C0B7676A-BB67-A54A-AD8D-0A14ABA285A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624536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E36D3D7-5770-8041-AA12-1DA883562580}"/>
              </a:ext>
            </a:extLst>
          </p:cNvPr>
          <p:cNvPicPr>
            <a:picLocks noChangeAspect="1"/>
          </p:cNvPicPr>
          <p:nvPr/>
        </p:nvPicPr>
        <p:blipFill>
          <a:blip r:embed="rId2"/>
          <a:stretch>
            <a:fillRect/>
          </a:stretch>
        </p:blipFill>
        <p:spPr>
          <a:xfrm>
            <a:off x="0" y="1913292"/>
            <a:ext cx="6500141" cy="273370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5FCC3FB-714A-174A-9894-EFF5A35A0D92}"/>
              </a:ext>
            </a:extLst>
          </p:cNvPr>
          <p:cNvPicPr>
            <a:picLocks noChangeAspect="1"/>
          </p:cNvPicPr>
          <p:nvPr/>
        </p:nvPicPr>
        <p:blipFill>
          <a:blip r:embed="rId3"/>
          <a:stretch>
            <a:fillRect/>
          </a:stretch>
        </p:blipFill>
        <p:spPr>
          <a:xfrm>
            <a:off x="6500141" y="2180813"/>
            <a:ext cx="5472223" cy="2198661"/>
          </a:xfrm>
          <a:prstGeom prst="rect">
            <a:avLst/>
          </a:prstGeom>
        </p:spPr>
      </p:pic>
      <p:sp>
        <p:nvSpPr>
          <p:cNvPr id="8" name="Title 3">
            <a:extLst>
              <a:ext uri="{FF2B5EF4-FFF2-40B4-BE49-F238E27FC236}">
                <a16:creationId xmlns:a16="http://schemas.microsoft.com/office/drawing/2014/main" id="{B30A7251-0677-214A-81D3-89A1A609CA55}"/>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t>
            </a:r>
            <a:r>
              <a:rPr lang="en-US" sz="1800" dirty="0" err="1">
                <a:latin typeface="+mn-lt"/>
              </a:rPr>
              <a:t>FOrb</a:t>
            </a:r>
            <a:r>
              <a:rPr lang="en-US" sz="1800" dirty="0">
                <a:latin typeface="+mn-lt"/>
              </a:rPr>
              <a:t> across Lifespan</a:t>
            </a:r>
          </a:p>
        </p:txBody>
      </p:sp>
      <p:pic>
        <p:nvPicPr>
          <p:cNvPr id="6" name="Picture 5">
            <a:extLst>
              <a:ext uri="{FF2B5EF4-FFF2-40B4-BE49-F238E27FC236}">
                <a16:creationId xmlns:a16="http://schemas.microsoft.com/office/drawing/2014/main" id="{917900CD-73F3-FD4C-B153-FDE10FA56295}"/>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1658875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BCDFE2A1-238B-A243-9F3F-F44D8E8D38D4}"/>
              </a:ext>
            </a:extLst>
          </p:cNvPr>
          <p:cNvPicPr>
            <a:picLocks noChangeAspect="1"/>
          </p:cNvPicPr>
          <p:nvPr/>
        </p:nvPicPr>
        <p:blipFill>
          <a:blip r:embed="rId2"/>
          <a:stretch>
            <a:fillRect/>
          </a:stretch>
        </p:blipFill>
        <p:spPr>
          <a:xfrm>
            <a:off x="643467" y="2284678"/>
            <a:ext cx="5291666" cy="228864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6DA9AA43-97FC-AC4A-A70E-5639184C10B1}"/>
              </a:ext>
            </a:extLst>
          </p:cNvPr>
          <p:cNvPicPr>
            <a:picLocks noChangeAspect="1"/>
          </p:cNvPicPr>
          <p:nvPr/>
        </p:nvPicPr>
        <p:blipFill>
          <a:blip r:embed="rId3"/>
          <a:stretch>
            <a:fillRect/>
          </a:stretch>
        </p:blipFill>
        <p:spPr>
          <a:xfrm>
            <a:off x="6256865" y="2410355"/>
            <a:ext cx="5291667" cy="2037290"/>
          </a:xfrm>
          <a:prstGeom prst="rect">
            <a:avLst/>
          </a:prstGeom>
        </p:spPr>
      </p:pic>
      <p:sp>
        <p:nvSpPr>
          <p:cNvPr id="8" name="Title 3">
            <a:extLst>
              <a:ext uri="{FF2B5EF4-FFF2-40B4-BE49-F238E27FC236}">
                <a16:creationId xmlns:a16="http://schemas.microsoft.com/office/drawing/2014/main" id="{E561CF44-9C0E-6242-8F70-7A03C1A31569}"/>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Hippocampus across Lifespan</a:t>
            </a:r>
          </a:p>
        </p:txBody>
      </p:sp>
      <p:pic>
        <p:nvPicPr>
          <p:cNvPr id="6" name="Picture 5">
            <a:extLst>
              <a:ext uri="{FF2B5EF4-FFF2-40B4-BE49-F238E27FC236}">
                <a16:creationId xmlns:a16="http://schemas.microsoft.com/office/drawing/2014/main" id="{DB5C3A45-2E8C-7B4F-81C9-267725CE4B60}"/>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3260225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678E59A-2E3C-AF41-9518-EC6134F3DB20}"/>
              </a:ext>
            </a:extLst>
          </p:cNvPr>
          <p:cNvPicPr>
            <a:picLocks noChangeAspect="1"/>
          </p:cNvPicPr>
          <p:nvPr/>
        </p:nvPicPr>
        <p:blipFill>
          <a:blip r:embed="rId2"/>
          <a:stretch>
            <a:fillRect/>
          </a:stretch>
        </p:blipFill>
        <p:spPr>
          <a:xfrm>
            <a:off x="0" y="2156341"/>
            <a:ext cx="6226262" cy="2245537"/>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110A3B1-E938-9B4F-87D3-7C8AEEB9D76F}"/>
              </a:ext>
            </a:extLst>
          </p:cNvPr>
          <p:cNvPicPr>
            <a:picLocks noChangeAspect="1"/>
          </p:cNvPicPr>
          <p:nvPr/>
        </p:nvPicPr>
        <p:blipFill>
          <a:blip r:embed="rId3"/>
          <a:stretch>
            <a:fillRect/>
          </a:stretch>
        </p:blipFill>
        <p:spPr>
          <a:xfrm>
            <a:off x="6451747" y="2310825"/>
            <a:ext cx="5570132" cy="2091053"/>
          </a:xfrm>
          <a:prstGeom prst="rect">
            <a:avLst/>
          </a:prstGeom>
        </p:spPr>
      </p:pic>
      <p:sp>
        <p:nvSpPr>
          <p:cNvPr id="8" name="Title 3">
            <a:extLst>
              <a:ext uri="{FF2B5EF4-FFF2-40B4-BE49-F238E27FC236}">
                <a16:creationId xmlns:a16="http://schemas.microsoft.com/office/drawing/2014/main" id="{C356EC69-CA03-5F4F-8ABD-E06589900CF6}"/>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Pallidum across Lifespan</a:t>
            </a:r>
          </a:p>
        </p:txBody>
      </p:sp>
      <p:pic>
        <p:nvPicPr>
          <p:cNvPr id="6" name="Picture 5">
            <a:extLst>
              <a:ext uri="{FF2B5EF4-FFF2-40B4-BE49-F238E27FC236}">
                <a16:creationId xmlns:a16="http://schemas.microsoft.com/office/drawing/2014/main" id="{EA48683A-2D42-F942-A152-8A26EE092CC7}"/>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338740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7819AB3-0A13-E04C-A62E-8CEABD54770C}"/>
              </a:ext>
            </a:extLst>
          </p:cNvPr>
          <p:cNvPicPr>
            <a:picLocks noChangeAspect="1"/>
          </p:cNvPicPr>
          <p:nvPr/>
        </p:nvPicPr>
        <p:blipFill>
          <a:blip r:embed="rId2"/>
          <a:stretch>
            <a:fillRect/>
          </a:stretch>
        </p:blipFill>
        <p:spPr>
          <a:xfrm>
            <a:off x="0" y="2235054"/>
            <a:ext cx="6496788" cy="2387892"/>
          </a:xfrm>
          <a:prstGeom prst="rect">
            <a:avLst/>
          </a:prstGeom>
        </p:spPr>
      </p:pic>
      <p:pic>
        <p:nvPicPr>
          <p:cNvPr id="7" name="Picture 6">
            <a:extLst>
              <a:ext uri="{FF2B5EF4-FFF2-40B4-BE49-F238E27FC236}">
                <a16:creationId xmlns:a16="http://schemas.microsoft.com/office/drawing/2014/main" id="{371A6AF6-BFC7-C341-8500-CFF4803EF41A}"/>
              </a:ext>
            </a:extLst>
          </p:cNvPr>
          <p:cNvPicPr>
            <a:picLocks noChangeAspect="1"/>
          </p:cNvPicPr>
          <p:nvPr/>
        </p:nvPicPr>
        <p:blipFill>
          <a:blip r:embed="rId3"/>
          <a:stretch>
            <a:fillRect/>
          </a:stretch>
        </p:blipFill>
        <p:spPr>
          <a:xfrm>
            <a:off x="6488167" y="2400637"/>
            <a:ext cx="5496738" cy="2056726"/>
          </a:xfrm>
          <a:prstGeom prst="rect">
            <a:avLst/>
          </a:prstGeom>
        </p:spPr>
      </p:pic>
      <p:sp>
        <p:nvSpPr>
          <p:cNvPr id="4" name="Title 3">
            <a:extLst>
              <a:ext uri="{FF2B5EF4-FFF2-40B4-BE49-F238E27FC236}">
                <a16:creationId xmlns:a16="http://schemas.microsoft.com/office/drawing/2014/main" id="{9479EE82-57FE-C944-A678-CA08B7692A52}"/>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Amygdala across Lifespan</a:t>
            </a:r>
          </a:p>
        </p:txBody>
      </p:sp>
      <p:pic>
        <p:nvPicPr>
          <p:cNvPr id="6" name="Picture 5">
            <a:extLst>
              <a:ext uri="{FF2B5EF4-FFF2-40B4-BE49-F238E27FC236}">
                <a16:creationId xmlns:a16="http://schemas.microsoft.com/office/drawing/2014/main" id="{6F1F931F-C6C3-0B49-9A80-2D7B97AED2E4}"/>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60461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61C8E11C-1862-5841-B88C-805AAD110379}"/>
              </a:ext>
            </a:extLst>
          </p:cNvPr>
          <p:cNvPicPr>
            <a:picLocks noGrp="1" noChangeAspect="1"/>
          </p:cNvPicPr>
          <p:nvPr>
            <p:ph idx="1"/>
          </p:nvPr>
        </p:nvPicPr>
        <p:blipFill>
          <a:blip r:embed="rId2"/>
          <a:stretch>
            <a:fillRect/>
          </a:stretch>
        </p:blipFill>
        <p:spPr>
          <a:xfrm>
            <a:off x="490538" y="2194834"/>
            <a:ext cx="6099712" cy="3298557"/>
          </a:xfrm>
        </p:spPr>
      </p:pic>
      <p:pic>
        <p:nvPicPr>
          <p:cNvPr id="7" name="Picture 6" descr="Chart, box and whisker chart&#10;&#10;Description automatically generated">
            <a:extLst>
              <a:ext uri="{FF2B5EF4-FFF2-40B4-BE49-F238E27FC236}">
                <a16:creationId xmlns:a16="http://schemas.microsoft.com/office/drawing/2014/main" id="{89D724C0-22D6-4446-B4B6-689905EB67CC}"/>
              </a:ext>
            </a:extLst>
          </p:cNvPr>
          <p:cNvPicPr>
            <a:picLocks noChangeAspect="1"/>
          </p:cNvPicPr>
          <p:nvPr/>
        </p:nvPicPr>
        <p:blipFill>
          <a:blip r:embed="rId3"/>
          <a:stretch>
            <a:fillRect/>
          </a:stretch>
        </p:blipFill>
        <p:spPr>
          <a:xfrm>
            <a:off x="6989192" y="2194834"/>
            <a:ext cx="4712270" cy="2468332"/>
          </a:xfrm>
          <a:prstGeom prst="rect">
            <a:avLst/>
          </a:prstGeom>
        </p:spPr>
      </p:pic>
      <p:sp>
        <p:nvSpPr>
          <p:cNvPr id="8" name="Title 3">
            <a:extLst>
              <a:ext uri="{FF2B5EF4-FFF2-40B4-BE49-F238E27FC236}">
                <a16:creationId xmlns:a16="http://schemas.microsoft.com/office/drawing/2014/main" id="{EAF56F6C-8A36-8146-AC31-4B06C748EF38}"/>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Insular Cortex across Lifespan</a:t>
            </a:r>
          </a:p>
        </p:txBody>
      </p:sp>
    </p:spTree>
    <p:extLst>
      <p:ext uri="{BB962C8B-B14F-4D97-AF65-F5344CB8AC3E}">
        <p14:creationId xmlns:p14="http://schemas.microsoft.com/office/powerpoint/2010/main" val="95030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AE8AF3-F2B1-0B49-BF86-E1E7AB966D35}"/>
              </a:ext>
            </a:extLst>
          </p:cNvPr>
          <p:cNvSpPr txBox="1"/>
          <p:nvPr/>
        </p:nvSpPr>
        <p:spPr>
          <a:xfrm>
            <a:off x="573423" y="560116"/>
            <a:ext cx="7840583" cy="369332"/>
          </a:xfrm>
          <a:prstGeom prst="rect">
            <a:avLst/>
          </a:prstGeom>
          <a:noFill/>
        </p:spPr>
        <p:txBody>
          <a:bodyPr wrap="square" rtlCol="0">
            <a:spAutoFit/>
          </a:bodyPr>
          <a:lstStyle/>
          <a:p>
            <a:r>
              <a:rPr lang="en-US" dirty="0"/>
              <a:t>Main Effect of Right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71837B9-1331-F14F-BB50-2272F1754AEB}"/>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6008FA6B-9558-1842-9B60-65440B9DB69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25105F18-3921-1447-AF4E-4DFF26385F7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133A90AB-746A-E245-A2F1-9694398A6971}"/>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1B87BD28-2EF7-D64B-9062-2A6B07A2D7E2}"/>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F76E9F53-13B0-C040-9430-E9DAB45F27C3}"/>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E9895A51-C36D-8244-9305-44D78A1E87CB}"/>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B3D4E4D5-AB17-AE4C-AF2F-95657927EE0D}"/>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0B59B02D-2066-8F43-A4F1-4F187D6617A3}"/>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65007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E3796F-8BE0-6849-83E8-0F92C336468D}"/>
              </a:ext>
            </a:extLst>
          </p:cNvPr>
          <p:cNvSpPr txBox="1"/>
          <p:nvPr/>
        </p:nvSpPr>
        <p:spPr>
          <a:xfrm>
            <a:off x="628650" y="214313"/>
            <a:ext cx="5272088" cy="369332"/>
          </a:xfrm>
          <a:prstGeom prst="rect">
            <a:avLst/>
          </a:prstGeom>
          <a:noFill/>
        </p:spPr>
        <p:txBody>
          <a:bodyPr wrap="square" rtlCol="0">
            <a:spAutoFit/>
          </a:bodyPr>
          <a:lstStyle/>
          <a:p>
            <a:r>
              <a:rPr lang="en-US" dirty="0"/>
              <a:t>Main Effect of Adolescent Exposure</a:t>
            </a:r>
          </a:p>
        </p:txBody>
      </p:sp>
      <p:pic>
        <p:nvPicPr>
          <p:cNvPr id="8" name="Picture 7" descr="Graphical user interface, text&#10;&#10;Description automatically generated">
            <a:extLst>
              <a:ext uri="{FF2B5EF4-FFF2-40B4-BE49-F238E27FC236}">
                <a16:creationId xmlns:a16="http://schemas.microsoft.com/office/drawing/2014/main" id="{5A62051A-ACDA-B641-BDEE-C522EA0CF977}"/>
              </a:ext>
            </a:extLst>
          </p:cNvPr>
          <p:cNvPicPr>
            <a:picLocks noChangeAspect="1"/>
          </p:cNvPicPr>
          <p:nvPr/>
        </p:nvPicPr>
        <p:blipFill>
          <a:blip r:embed="rId2"/>
          <a:stretch>
            <a:fillRect/>
          </a:stretch>
        </p:blipFill>
        <p:spPr>
          <a:xfrm>
            <a:off x="476285" y="780481"/>
            <a:ext cx="7297442" cy="2058253"/>
          </a:xfrm>
          <a:prstGeom prst="rect">
            <a:avLst/>
          </a:prstGeom>
        </p:spPr>
      </p:pic>
      <p:pic>
        <p:nvPicPr>
          <p:cNvPr id="10" name="Picture 9" descr="Table&#10;&#10;Description automatically generated">
            <a:extLst>
              <a:ext uri="{FF2B5EF4-FFF2-40B4-BE49-F238E27FC236}">
                <a16:creationId xmlns:a16="http://schemas.microsoft.com/office/drawing/2014/main" id="{35B2BF48-8FB2-2F43-B5D7-C3A6BB946EB5}"/>
              </a:ext>
            </a:extLst>
          </p:cNvPr>
          <p:cNvPicPr>
            <a:picLocks noChangeAspect="1"/>
          </p:cNvPicPr>
          <p:nvPr/>
        </p:nvPicPr>
        <p:blipFill>
          <a:blip r:embed="rId3"/>
          <a:stretch>
            <a:fillRect/>
          </a:stretch>
        </p:blipFill>
        <p:spPr>
          <a:xfrm>
            <a:off x="476285" y="4585433"/>
            <a:ext cx="7187464" cy="1848205"/>
          </a:xfrm>
          <a:prstGeom prst="rect">
            <a:avLst/>
          </a:prstGeom>
        </p:spPr>
      </p:pic>
      <p:sp>
        <p:nvSpPr>
          <p:cNvPr id="11" name="TextBox 10">
            <a:extLst>
              <a:ext uri="{FF2B5EF4-FFF2-40B4-BE49-F238E27FC236}">
                <a16:creationId xmlns:a16="http://schemas.microsoft.com/office/drawing/2014/main" id="{694A0CBF-65F7-C045-BFA5-6E1917D1BFC0}"/>
              </a:ext>
            </a:extLst>
          </p:cNvPr>
          <p:cNvSpPr txBox="1"/>
          <p:nvPr/>
        </p:nvSpPr>
        <p:spPr>
          <a:xfrm>
            <a:off x="628650" y="3649935"/>
            <a:ext cx="5272088" cy="369332"/>
          </a:xfrm>
          <a:prstGeom prst="rect">
            <a:avLst/>
          </a:prstGeom>
          <a:noFill/>
        </p:spPr>
        <p:txBody>
          <a:bodyPr wrap="square" rtlCol="0">
            <a:spAutoFit/>
          </a:bodyPr>
          <a:lstStyle/>
          <a:p>
            <a:r>
              <a:rPr lang="en-US" dirty="0"/>
              <a:t>Main Effect of Young Adulthood Exposure</a:t>
            </a:r>
          </a:p>
        </p:txBody>
      </p:sp>
    </p:spTree>
    <p:extLst>
      <p:ext uri="{BB962C8B-B14F-4D97-AF65-F5344CB8AC3E}">
        <p14:creationId xmlns:p14="http://schemas.microsoft.com/office/powerpoint/2010/main" val="2627641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591C8C-42C0-414B-A25E-9FA594527F7B}"/>
              </a:ext>
            </a:extLst>
          </p:cNvPr>
          <p:cNvSpPr txBox="1"/>
          <p:nvPr/>
        </p:nvSpPr>
        <p:spPr>
          <a:xfrm>
            <a:off x="573423" y="560116"/>
            <a:ext cx="7840583" cy="369332"/>
          </a:xfrm>
          <a:prstGeom prst="rect">
            <a:avLst/>
          </a:prstGeom>
          <a:noFill/>
        </p:spPr>
        <p:txBody>
          <a:bodyPr wrap="square" rtlCol="0">
            <a:spAutoFit/>
          </a:bodyPr>
          <a:lstStyle/>
          <a:p>
            <a:r>
              <a:rPr lang="en-US" dirty="0"/>
              <a:t>Main Effect of Left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5B96E1C-AAFF-484F-9E5D-1911B18BDCDE}"/>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249639F8-C9FD-E64D-B576-697DE6118757}"/>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2E37CB9-87D6-2F4B-9CF8-A6875D5AA1C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2A15B0D3-975E-C54A-9F70-5D4D4676219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08DAA71-8390-2248-9DF4-5E28464395E1}"/>
              </a:ext>
            </a:extLst>
          </p:cNvPr>
          <p:cNvSpPr txBox="1"/>
          <p:nvPr/>
        </p:nvSpPr>
        <p:spPr>
          <a:xfrm>
            <a:off x="5588922" y="1241678"/>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06DF4ADD-F5FA-4042-942C-108C6C2393A6}"/>
              </a:ext>
            </a:extLst>
          </p:cNvPr>
          <p:cNvSpPr txBox="1"/>
          <p:nvPr/>
        </p:nvSpPr>
        <p:spPr>
          <a:xfrm>
            <a:off x="5588922" y="3941486"/>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3CBE12A7-E1F4-8845-ADEC-B8B915360667}"/>
              </a:ext>
            </a:extLst>
          </p:cNvPr>
          <p:cNvSpPr txBox="1"/>
          <p:nvPr/>
        </p:nvSpPr>
        <p:spPr>
          <a:xfrm>
            <a:off x="5588922" y="5461338"/>
            <a:ext cx="2564618" cy="369332"/>
          </a:xfrm>
          <a:prstGeom prst="rect">
            <a:avLst/>
          </a:prstGeom>
          <a:noFill/>
        </p:spPr>
        <p:txBody>
          <a:bodyPr wrap="square" rtlCol="0">
            <a:spAutoFit/>
          </a:bodyPr>
          <a:lstStyle/>
          <a:p>
            <a:r>
              <a:rPr lang="en-US" dirty="0"/>
              <a:t>n.s.</a:t>
            </a:r>
          </a:p>
        </p:txBody>
      </p:sp>
      <p:pic>
        <p:nvPicPr>
          <p:cNvPr id="15" name="Picture 14" descr="A picture containing text&#10;&#10;Description automatically generated">
            <a:extLst>
              <a:ext uri="{FF2B5EF4-FFF2-40B4-BE49-F238E27FC236}">
                <a16:creationId xmlns:a16="http://schemas.microsoft.com/office/drawing/2014/main" id="{77B03663-99E2-F44D-B4C7-B5A001F144A5}"/>
              </a:ext>
            </a:extLst>
          </p:cNvPr>
          <p:cNvPicPr>
            <a:picLocks noChangeAspect="1"/>
          </p:cNvPicPr>
          <p:nvPr/>
        </p:nvPicPr>
        <p:blipFill>
          <a:blip r:embed="rId2"/>
          <a:stretch>
            <a:fillRect/>
          </a:stretch>
        </p:blipFill>
        <p:spPr>
          <a:xfrm>
            <a:off x="3400670" y="1775607"/>
            <a:ext cx="4878326" cy="1653393"/>
          </a:xfrm>
          <a:prstGeom prst="rect">
            <a:avLst/>
          </a:prstGeom>
        </p:spPr>
      </p:pic>
      <p:sp>
        <p:nvSpPr>
          <p:cNvPr id="16" name="TextBox 15">
            <a:extLst>
              <a:ext uri="{FF2B5EF4-FFF2-40B4-BE49-F238E27FC236}">
                <a16:creationId xmlns:a16="http://schemas.microsoft.com/office/drawing/2014/main" id="{BB611CD0-7D02-6F4E-85AF-A0A0656E94F7}"/>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22736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ox and whisker chart&#10;&#10;Description automatically generated">
            <a:extLst>
              <a:ext uri="{FF2B5EF4-FFF2-40B4-BE49-F238E27FC236}">
                <a16:creationId xmlns:a16="http://schemas.microsoft.com/office/drawing/2014/main" id="{E0A16E5A-D8CE-6D42-8174-7ABC9AD95D86}"/>
              </a:ext>
            </a:extLst>
          </p:cNvPr>
          <p:cNvPicPr>
            <a:picLocks noChangeAspect="1"/>
          </p:cNvPicPr>
          <p:nvPr/>
        </p:nvPicPr>
        <p:blipFill>
          <a:blip r:embed="rId2"/>
          <a:stretch>
            <a:fillRect/>
          </a:stretch>
        </p:blipFill>
        <p:spPr>
          <a:xfrm>
            <a:off x="354244" y="2037503"/>
            <a:ext cx="5828261" cy="278299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4D782EB5-FC9C-CC44-A705-D93C7CA7A885}"/>
              </a:ext>
            </a:extLst>
          </p:cNvPr>
          <p:cNvPicPr>
            <a:picLocks noChangeAspect="1"/>
          </p:cNvPicPr>
          <p:nvPr/>
        </p:nvPicPr>
        <p:blipFill>
          <a:blip r:embed="rId3"/>
          <a:stretch>
            <a:fillRect/>
          </a:stretch>
        </p:blipFill>
        <p:spPr>
          <a:xfrm>
            <a:off x="6182505" y="2124926"/>
            <a:ext cx="5828261" cy="2608145"/>
          </a:xfrm>
          <a:prstGeom prst="rect">
            <a:avLst/>
          </a:prstGeom>
        </p:spPr>
      </p:pic>
      <p:sp>
        <p:nvSpPr>
          <p:cNvPr id="10" name="TextBox 9">
            <a:extLst>
              <a:ext uri="{FF2B5EF4-FFF2-40B4-BE49-F238E27FC236}">
                <a16:creationId xmlns:a16="http://schemas.microsoft.com/office/drawing/2014/main" id="{3F826B44-AC3A-E247-9CBE-A724EE2FA587}"/>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Caudate Across Lifespan</a:t>
            </a:r>
          </a:p>
        </p:txBody>
      </p:sp>
      <p:pic>
        <p:nvPicPr>
          <p:cNvPr id="11" name="Picture 10">
            <a:extLst>
              <a:ext uri="{FF2B5EF4-FFF2-40B4-BE49-F238E27FC236}">
                <a16:creationId xmlns:a16="http://schemas.microsoft.com/office/drawing/2014/main" id="{67B2D386-7645-8344-A00B-FFA0347D41B0}"/>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61944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hart, box and whisker chart&#10;&#10;Description automatically generated">
            <a:extLst>
              <a:ext uri="{FF2B5EF4-FFF2-40B4-BE49-F238E27FC236}">
                <a16:creationId xmlns:a16="http://schemas.microsoft.com/office/drawing/2014/main" id="{BA2E5F9B-00AC-114D-B30F-7C29E768D998}"/>
              </a:ext>
            </a:extLst>
          </p:cNvPr>
          <p:cNvPicPr>
            <a:picLocks noChangeAspect="1"/>
          </p:cNvPicPr>
          <p:nvPr/>
        </p:nvPicPr>
        <p:blipFill>
          <a:blip r:embed="rId2"/>
          <a:stretch>
            <a:fillRect/>
          </a:stretch>
        </p:blipFill>
        <p:spPr>
          <a:xfrm>
            <a:off x="244222" y="1556846"/>
            <a:ext cx="5291666" cy="2301874"/>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69FAC4E9-F428-3A45-866C-E574BB7F31A0}"/>
              </a:ext>
            </a:extLst>
          </p:cNvPr>
          <p:cNvPicPr>
            <a:picLocks noChangeAspect="1"/>
          </p:cNvPicPr>
          <p:nvPr/>
        </p:nvPicPr>
        <p:blipFill>
          <a:blip r:embed="rId3"/>
          <a:stretch>
            <a:fillRect/>
          </a:stretch>
        </p:blipFill>
        <p:spPr>
          <a:xfrm>
            <a:off x="6243986" y="1675908"/>
            <a:ext cx="5291667" cy="2182812"/>
          </a:xfrm>
          <a:prstGeom prst="rect">
            <a:avLst/>
          </a:prstGeom>
        </p:spPr>
      </p:pic>
      <p:sp>
        <p:nvSpPr>
          <p:cNvPr id="13" name="TextBox 12">
            <a:extLst>
              <a:ext uri="{FF2B5EF4-FFF2-40B4-BE49-F238E27FC236}">
                <a16:creationId xmlns:a16="http://schemas.microsoft.com/office/drawing/2014/main" id="{F572F618-7012-5E46-802C-04B5AC39AC38}"/>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Putamen Across Lifespan</a:t>
            </a:r>
          </a:p>
        </p:txBody>
      </p:sp>
      <p:pic>
        <p:nvPicPr>
          <p:cNvPr id="15" name="Picture 14">
            <a:extLst>
              <a:ext uri="{FF2B5EF4-FFF2-40B4-BE49-F238E27FC236}">
                <a16:creationId xmlns:a16="http://schemas.microsoft.com/office/drawing/2014/main" id="{C0FEAB29-3A6D-7D4C-AA41-11B871998FF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472010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box and whisker chart&#10;&#10;Description automatically generated">
            <a:extLst>
              <a:ext uri="{FF2B5EF4-FFF2-40B4-BE49-F238E27FC236}">
                <a16:creationId xmlns:a16="http://schemas.microsoft.com/office/drawing/2014/main" id="{076FCFE7-34ED-054A-93FA-DF7B008E6C64}"/>
              </a:ext>
            </a:extLst>
          </p:cNvPr>
          <p:cNvPicPr>
            <a:picLocks noChangeAspect="1"/>
          </p:cNvPicPr>
          <p:nvPr/>
        </p:nvPicPr>
        <p:blipFill>
          <a:blip r:embed="rId2"/>
          <a:stretch>
            <a:fillRect/>
          </a:stretch>
        </p:blipFill>
        <p:spPr>
          <a:xfrm>
            <a:off x="181234" y="1806612"/>
            <a:ext cx="5828261" cy="2797565"/>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72153F2E-A663-D544-B4BD-66AA7F883676}"/>
              </a:ext>
            </a:extLst>
          </p:cNvPr>
          <p:cNvPicPr>
            <a:picLocks noChangeAspect="1"/>
          </p:cNvPicPr>
          <p:nvPr/>
        </p:nvPicPr>
        <p:blipFill>
          <a:blip r:embed="rId3"/>
          <a:stretch>
            <a:fillRect/>
          </a:stretch>
        </p:blipFill>
        <p:spPr>
          <a:xfrm>
            <a:off x="6182505" y="1869698"/>
            <a:ext cx="5828261" cy="2695569"/>
          </a:xfrm>
          <a:prstGeom prst="rect">
            <a:avLst/>
          </a:prstGeom>
        </p:spPr>
      </p:pic>
      <p:sp>
        <p:nvSpPr>
          <p:cNvPr id="10" name="TextBox 9">
            <a:extLst>
              <a:ext uri="{FF2B5EF4-FFF2-40B4-BE49-F238E27FC236}">
                <a16:creationId xmlns:a16="http://schemas.microsoft.com/office/drawing/2014/main" id="{9B4B41C3-E465-BB4C-BCCE-427F6445AA96}"/>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Hippocampus Across Lifespan</a:t>
            </a:r>
          </a:p>
        </p:txBody>
      </p:sp>
      <p:pic>
        <p:nvPicPr>
          <p:cNvPr id="11" name="Picture 10">
            <a:extLst>
              <a:ext uri="{FF2B5EF4-FFF2-40B4-BE49-F238E27FC236}">
                <a16:creationId xmlns:a16="http://schemas.microsoft.com/office/drawing/2014/main" id="{49EAA4A2-D1BB-774C-B47C-564788E35DB6}"/>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73739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FD4E49A0-A281-854B-9DF8-E6D78B0F1338}"/>
              </a:ext>
            </a:extLst>
          </p:cNvPr>
          <p:cNvPicPr>
            <a:picLocks noChangeAspect="1"/>
          </p:cNvPicPr>
          <p:nvPr/>
        </p:nvPicPr>
        <p:blipFill>
          <a:blip r:embed="rId2"/>
          <a:stretch>
            <a:fillRect/>
          </a:stretch>
        </p:blipFill>
        <p:spPr>
          <a:xfrm>
            <a:off x="0" y="2168525"/>
            <a:ext cx="5687403" cy="252095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4D006D02-2C4E-7C40-9B31-A96BCB9D7F07}"/>
              </a:ext>
            </a:extLst>
          </p:cNvPr>
          <p:cNvPicPr>
            <a:picLocks noChangeAspect="1"/>
          </p:cNvPicPr>
          <p:nvPr/>
        </p:nvPicPr>
        <p:blipFill>
          <a:blip r:embed="rId3"/>
          <a:stretch>
            <a:fillRect/>
          </a:stretch>
        </p:blipFill>
        <p:spPr>
          <a:xfrm>
            <a:off x="5687403" y="1991518"/>
            <a:ext cx="6055971" cy="2874963"/>
          </a:xfrm>
          <a:prstGeom prst="rect">
            <a:avLst/>
          </a:prstGeom>
        </p:spPr>
      </p:pic>
      <p:sp>
        <p:nvSpPr>
          <p:cNvPr id="8" name="TextBox 7">
            <a:extLst>
              <a:ext uri="{FF2B5EF4-FFF2-40B4-BE49-F238E27FC236}">
                <a16:creationId xmlns:a16="http://schemas.microsoft.com/office/drawing/2014/main" id="{2FE53A53-C87B-954E-AEAA-3CC006AF450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Amygdala Across Lifespan</a:t>
            </a:r>
          </a:p>
        </p:txBody>
      </p:sp>
    </p:spTree>
    <p:extLst>
      <p:ext uri="{BB962C8B-B14F-4D97-AF65-F5344CB8AC3E}">
        <p14:creationId xmlns:p14="http://schemas.microsoft.com/office/powerpoint/2010/main" val="109176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FDDEFD3-1A68-8749-B1EA-EC9B29F56578}"/>
              </a:ext>
            </a:extLst>
          </p:cNvPr>
          <p:cNvPicPr>
            <a:picLocks noChangeAspect="1"/>
          </p:cNvPicPr>
          <p:nvPr/>
        </p:nvPicPr>
        <p:blipFill>
          <a:blip r:embed="rId2"/>
          <a:stretch>
            <a:fillRect/>
          </a:stretch>
        </p:blipFill>
        <p:spPr>
          <a:xfrm>
            <a:off x="237151" y="2203939"/>
            <a:ext cx="5858849" cy="2794488"/>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0948430B-BD1A-0449-B08F-716EBD38E69B}"/>
              </a:ext>
            </a:extLst>
          </p:cNvPr>
          <p:cNvPicPr>
            <a:picLocks noChangeAspect="1"/>
          </p:cNvPicPr>
          <p:nvPr/>
        </p:nvPicPr>
        <p:blipFill>
          <a:blip r:embed="rId3"/>
          <a:stretch>
            <a:fillRect/>
          </a:stretch>
        </p:blipFill>
        <p:spPr>
          <a:xfrm>
            <a:off x="6024478" y="2006967"/>
            <a:ext cx="5930371" cy="2844066"/>
          </a:xfrm>
          <a:prstGeom prst="rect">
            <a:avLst/>
          </a:prstGeom>
        </p:spPr>
      </p:pic>
      <p:sp>
        <p:nvSpPr>
          <p:cNvPr id="8" name="TextBox 7">
            <a:extLst>
              <a:ext uri="{FF2B5EF4-FFF2-40B4-BE49-F238E27FC236}">
                <a16:creationId xmlns:a16="http://schemas.microsoft.com/office/drawing/2014/main" id="{F4086339-35D6-4341-8613-2B1848579310}"/>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t>
            </a:r>
            <a:r>
              <a:rPr lang="en-US" dirty="0" err="1"/>
              <a:t>FOrb</a:t>
            </a:r>
            <a:r>
              <a:rPr lang="en-US" dirty="0"/>
              <a:t> Across Lifespan</a:t>
            </a:r>
          </a:p>
        </p:txBody>
      </p:sp>
    </p:spTree>
    <p:extLst>
      <p:ext uri="{BB962C8B-B14F-4D97-AF65-F5344CB8AC3E}">
        <p14:creationId xmlns:p14="http://schemas.microsoft.com/office/powerpoint/2010/main" val="3152976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B7C2ADE6-DB48-C440-AD39-329B29119E1C}"/>
              </a:ext>
            </a:extLst>
          </p:cNvPr>
          <p:cNvPicPr>
            <a:picLocks noGrp="1" noChangeAspect="1"/>
          </p:cNvPicPr>
          <p:nvPr>
            <p:ph idx="1"/>
          </p:nvPr>
        </p:nvPicPr>
        <p:blipFill>
          <a:blip r:embed="rId2"/>
          <a:stretch>
            <a:fillRect/>
          </a:stretch>
        </p:blipFill>
        <p:spPr>
          <a:xfrm>
            <a:off x="0" y="2081902"/>
            <a:ext cx="6473684" cy="2694195"/>
          </a:xfrm>
        </p:spPr>
      </p:pic>
      <p:pic>
        <p:nvPicPr>
          <p:cNvPr id="7" name="Picture 6" descr="Chart, box and whisker chart&#10;&#10;Description automatically generated">
            <a:extLst>
              <a:ext uri="{FF2B5EF4-FFF2-40B4-BE49-F238E27FC236}">
                <a16:creationId xmlns:a16="http://schemas.microsoft.com/office/drawing/2014/main" id="{6F1A826F-04C0-3E4A-9063-E6A973BB954B}"/>
              </a:ext>
            </a:extLst>
          </p:cNvPr>
          <p:cNvPicPr>
            <a:picLocks noChangeAspect="1"/>
          </p:cNvPicPr>
          <p:nvPr/>
        </p:nvPicPr>
        <p:blipFill>
          <a:blip r:embed="rId3"/>
          <a:stretch>
            <a:fillRect/>
          </a:stretch>
        </p:blipFill>
        <p:spPr>
          <a:xfrm>
            <a:off x="6721642" y="2185236"/>
            <a:ext cx="5109517" cy="2487528"/>
          </a:xfrm>
          <a:prstGeom prst="rect">
            <a:avLst/>
          </a:prstGeom>
        </p:spPr>
      </p:pic>
      <p:sp>
        <p:nvSpPr>
          <p:cNvPr id="8" name="TextBox 7">
            <a:extLst>
              <a:ext uri="{FF2B5EF4-FFF2-40B4-BE49-F238E27FC236}">
                <a16:creationId xmlns:a16="http://schemas.microsoft.com/office/drawing/2014/main" id="{AA249F9F-C4A3-BD4E-B5E2-58EB8CAD86D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Pallidum Across Lifespan</a:t>
            </a:r>
          </a:p>
        </p:txBody>
      </p:sp>
    </p:spTree>
    <p:extLst>
      <p:ext uri="{BB962C8B-B14F-4D97-AF65-F5344CB8AC3E}">
        <p14:creationId xmlns:p14="http://schemas.microsoft.com/office/powerpoint/2010/main" val="133180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74135D-8274-8447-AAC4-75009395C0DA}"/>
              </a:ext>
            </a:extLst>
          </p:cNvPr>
          <p:cNvSpPr txBox="1"/>
          <p:nvPr/>
        </p:nvSpPr>
        <p:spPr>
          <a:xfrm>
            <a:off x="573423" y="478483"/>
            <a:ext cx="9202344" cy="369332"/>
          </a:xfrm>
          <a:prstGeom prst="rect">
            <a:avLst/>
          </a:prstGeom>
          <a:noFill/>
        </p:spPr>
        <p:txBody>
          <a:bodyPr wrap="square" rtlCol="0">
            <a:spAutoFit/>
          </a:bodyPr>
          <a:lstStyle/>
          <a:p>
            <a:r>
              <a:rPr lang="en-US" dirty="0"/>
              <a:t>Main Effect of Reward Network Seed Based Functional Connectivity </a:t>
            </a:r>
          </a:p>
        </p:txBody>
      </p:sp>
      <p:sp>
        <p:nvSpPr>
          <p:cNvPr id="7" name="TextBox 6">
            <a:extLst>
              <a:ext uri="{FF2B5EF4-FFF2-40B4-BE49-F238E27FC236}">
                <a16:creationId xmlns:a16="http://schemas.microsoft.com/office/drawing/2014/main" id="{FFB0BD29-D882-4644-8186-03BD1D5E651A}"/>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162AAF3D-AE7A-1A4D-A1CD-5AB1CD5BF0F8}"/>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B4366E03-8A71-144A-A137-237C8AF9EA23}"/>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DDADEF60-E342-4348-9EB2-05F3745C67E5}"/>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15767FBE-6B5A-A944-9983-DECD5D6334C5}"/>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C975423A-5741-9F4B-AE1E-FE2435277177}"/>
              </a:ext>
            </a:extLst>
          </p:cNvPr>
          <p:cNvSpPr txBox="1"/>
          <p:nvPr/>
        </p:nvSpPr>
        <p:spPr>
          <a:xfrm>
            <a:off x="5849388" y="440114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DAA50008-E207-FF4A-A039-9A2EA7EDE62F}"/>
              </a:ext>
            </a:extLst>
          </p:cNvPr>
          <p:cNvSpPr txBox="1"/>
          <p:nvPr/>
        </p:nvSpPr>
        <p:spPr>
          <a:xfrm>
            <a:off x="3926314" y="6085641"/>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3" name="Picture 2">
            <a:extLst>
              <a:ext uri="{FF2B5EF4-FFF2-40B4-BE49-F238E27FC236}">
                <a16:creationId xmlns:a16="http://schemas.microsoft.com/office/drawing/2014/main" id="{7AA6EB8E-9FD1-DC40-9D06-4F06B458D68A}"/>
              </a:ext>
            </a:extLst>
          </p:cNvPr>
          <p:cNvPicPr>
            <a:picLocks noChangeAspect="1"/>
          </p:cNvPicPr>
          <p:nvPr/>
        </p:nvPicPr>
        <p:blipFill>
          <a:blip r:embed="rId2"/>
          <a:stretch>
            <a:fillRect/>
          </a:stretch>
        </p:blipFill>
        <p:spPr>
          <a:xfrm>
            <a:off x="2664049" y="1082233"/>
            <a:ext cx="7019201" cy="1239415"/>
          </a:xfrm>
          <a:prstGeom prst="rect">
            <a:avLst/>
          </a:prstGeom>
        </p:spPr>
      </p:pic>
      <p:pic>
        <p:nvPicPr>
          <p:cNvPr id="5" name="Picture 4" descr="A picture containing helmet&#10;&#10;Description automatically generated">
            <a:extLst>
              <a:ext uri="{FF2B5EF4-FFF2-40B4-BE49-F238E27FC236}">
                <a16:creationId xmlns:a16="http://schemas.microsoft.com/office/drawing/2014/main" id="{E6E83D49-6CF3-8347-93C0-CFC79EC33F7F}"/>
              </a:ext>
            </a:extLst>
          </p:cNvPr>
          <p:cNvPicPr>
            <a:picLocks noChangeAspect="1"/>
          </p:cNvPicPr>
          <p:nvPr/>
        </p:nvPicPr>
        <p:blipFill>
          <a:blip r:embed="rId3"/>
          <a:stretch>
            <a:fillRect/>
          </a:stretch>
        </p:blipFill>
        <p:spPr>
          <a:xfrm>
            <a:off x="2664049" y="2729068"/>
            <a:ext cx="7019201" cy="1245643"/>
          </a:xfrm>
          <a:prstGeom prst="rect">
            <a:avLst/>
          </a:prstGeom>
        </p:spPr>
      </p:pic>
    </p:spTree>
    <p:extLst>
      <p:ext uri="{BB962C8B-B14F-4D97-AF65-F5344CB8AC3E}">
        <p14:creationId xmlns:p14="http://schemas.microsoft.com/office/powerpoint/2010/main" val="113431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ntrol panel&#10;&#10;Description automatically generated">
            <a:extLst>
              <a:ext uri="{FF2B5EF4-FFF2-40B4-BE49-F238E27FC236}">
                <a16:creationId xmlns:a16="http://schemas.microsoft.com/office/drawing/2014/main" id="{EBD9A19C-EB17-BB40-B0B3-15982D432162}"/>
              </a:ext>
            </a:extLst>
          </p:cNvPr>
          <p:cNvPicPr>
            <a:picLocks noChangeAspect="1"/>
          </p:cNvPicPr>
          <p:nvPr/>
        </p:nvPicPr>
        <p:blipFill>
          <a:blip r:embed="rId2"/>
          <a:stretch>
            <a:fillRect/>
          </a:stretch>
        </p:blipFill>
        <p:spPr>
          <a:xfrm>
            <a:off x="1384300" y="2171700"/>
            <a:ext cx="9423400" cy="2514600"/>
          </a:xfrm>
          <a:prstGeom prst="rect">
            <a:avLst/>
          </a:prstGeom>
        </p:spPr>
      </p:pic>
      <p:sp>
        <p:nvSpPr>
          <p:cNvPr id="6" name="Rectangle 5">
            <a:extLst>
              <a:ext uri="{FF2B5EF4-FFF2-40B4-BE49-F238E27FC236}">
                <a16:creationId xmlns:a16="http://schemas.microsoft.com/office/drawing/2014/main" id="{5C336FC8-4198-6349-B81B-6B034C9BB0D7}"/>
              </a:ext>
            </a:extLst>
          </p:cNvPr>
          <p:cNvSpPr/>
          <p:nvPr/>
        </p:nvSpPr>
        <p:spPr>
          <a:xfrm>
            <a:off x="631768" y="432262"/>
            <a:ext cx="10343340" cy="369332"/>
          </a:xfrm>
          <a:prstGeom prst="rect">
            <a:avLst/>
          </a:prstGeom>
        </p:spPr>
        <p:txBody>
          <a:bodyPr wrap="square">
            <a:spAutoFit/>
          </a:bodyPr>
          <a:lstStyle/>
          <a:p>
            <a:r>
              <a:rPr lang="en-US" dirty="0"/>
              <a:t>Comparison of Childhood (Blue) and Adolescence (Red) Reward Network Connectivity</a:t>
            </a:r>
          </a:p>
        </p:txBody>
      </p:sp>
    </p:spTree>
    <p:extLst>
      <p:ext uri="{BB962C8B-B14F-4D97-AF65-F5344CB8AC3E}">
        <p14:creationId xmlns:p14="http://schemas.microsoft.com/office/powerpoint/2010/main" val="1932002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82D957-033A-944F-BEEC-9FD9D056D541}"/>
              </a:ext>
            </a:extLst>
          </p:cNvPr>
          <p:cNvSpPr txBox="1"/>
          <p:nvPr/>
        </p:nvSpPr>
        <p:spPr>
          <a:xfrm>
            <a:off x="573423" y="478483"/>
            <a:ext cx="8620453" cy="369332"/>
          </a:xfrm>
          <a:prstGeom prst="rect">
            <a:avLst/>
          </a:prstGeom>
          <a:noFill/>
        </p:spPr>
        <p:txBody>
          <a:bodyPr wrap="square" rtlCol="0">
            <a:spAutoFit/>
          </a:bodyPr>
          <a:lstStyle/>
          <a:p>
            <a:r>
              <a:rPr lang="en-US"/>
              <a:t>Main Effect Auditory </a:t>
            </a:r>
            <a:r>
              <a:rPr lang="en-US" dirty="0"/>
              <a:t>Network Seed Based Functional Connectivity</a:t>
            </a:r>
          </a:p>
        </p:txBody>
      </p:sp>
      <p:sp>
        <p:nvSpPr>
          <p:cNvPr id="5" name="TextBox 4">
            <a:extLst>
              <a:ext uri="{FF2B5EF4-FFF2-40B4-BE49-F238E27FC236}">
                <a16:creationId xmlns:a16="http://schemas.microsoft.com/office/drawing/2014/main" id="{401E2288-E7BE-8740-BD03-B3C63F0A5D93}"/>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6AFF542-ED74-614E-8F42-74643D021E04}"/>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07CCE932-54FC-3E4E-B16A-6D87D4BCABDA}"/>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3563AB6-CAE9-144D-BAF4-31C9442F7B4E}"/>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9882A4-32FE-3F4F-BB85-BA4BF325F16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30438C58-EB03-9E43-BF51-13F506837266}"/>
              </a:ext>
            </a:extLst>
          </p:cNvPr>
          <p:cNvSpPr txBox="1"/>
          <p:nvPr/>
        </p:nvSpPr>
        <p:spPr>
          <a:xfrm>
            <a:off x="3926314" y="6098704"/>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13" name="Picture 12">
            <a:extLst>
              <a:ext uri="{FF2B5EF4-FFF2-40B4-BE49-F238E27FC236}">
                <a16:creationId xmlns:a16="http://schemas.microsoft.com/office/drawing/2014/main" id="{A3FCF79D-2BB0-784D-B56B-7D74918FAE30}"/>
              </a:ext>
            </a:extLst>
          </p:cNvPr>
          <p:cNvPicPr>
            <a:picLocks noChangeAspect="1"/>
          </p:cNvPicPr>
          <p:nvPr/>
        </p:nvPicPr>
        <p:blipFill>
          <a:blip r:embed="rId2"/>
          <a:stretch>
            <a:fillRect/>
          </a:stretch>
        </p:blipFill>
        <p:spPr>
          <a:xfrm>
            <a:off x="2514368" y="1168138"/>
            <a:ext cx="7318564" cy="1292275"/>
          </a:xfrm>
          <a:prstGeom prst="rect">
            <a:avLst/>
          </a:prstGeom>
        </p:spPr>
      </p:pic>
      <p:pic>
        <p:nvPicPr>
          <p:cNvPr id="16" name="Picture 15">
            <a:extLst>
              <a:ext uri="{FF2B5EF4-FFF2-40B4-BE49-F238E27FC236}">
                <a16:creationId xmlns:a16="http://schemas.microsoft.com/office/drawing/2014/main" id="{8138DB92-8D58-1348-88ED-6CBDB3463B64}"/>
              </a:ext>
            </a:extLst>
          </p:cNvPr>
          <p:cNvPicPr>
            <a:picLocks noChangeAspect="1"/>
          </p:cNvPicPr>
          <p:nvPr/>
        </p:nvPicPr>
        <p:blipFill>
          <a:blip r:embed="rId3"/>
          <a:stretch>
            <a:fillRect/>
          </a:stretch>
        </p:blipFill>
        <p:spPr>
          <a:xfrm>
            <a:off x="2564618" y="2437259"/>
            <a:ext cx="7318564" cy="1292275"/>
          </a:xfrm>
          <a:prstGeom prst="rect">
            <a:avLst/>
          </a:prstGeom>
        </p:spPr>
      </p:pic>
      <p:pic>
        <p:nvPicPr>
          <p:cNvPr id="19" name="Picture 18">
            <a:extLst>
              <a:ext uri="{FF2B5EF4-FFF2-40B4-BE49-F238E27FC236}">
                <a16:creationId xmlns:a16="http://schemas.microsoft.com/office/drawing/2014/main" id="{CA758E44-0835-DF49-BBEA-8C81E1A2B80C}"/>
              </a:ext>
            </a:extLst>
          </p:cNvPr>
          <p:cNvPicPr>
            <a:picLocks noChangeAspect="1"/>
          </p:cNvPicPr>
          <p:nvPr/>
        </p:nvPicPr>
        <p:blipFill>
          <a:blip r:embed="rId4"/>
          <a:stretch>
            <a:fillRect/>
          </a:stretch>
        </p:blipFill>
        <p:spPr>
          <a:xfrm>
            <a:off x="2564618" y="3986290"/>
            <a:ext cx="7318569" cy="1292276"/>
          </a:xfrm>
          <a:prstGeom prst="rect">
            <a:avLst/>
          </a:prstGeom>
        </p:spPr>
      </p:pic>
    </p:spTree>
    <p:extLst>
      <p:ext uri="{BB962C8B-B14F-4D97-AF65-F5344CB8AC3E}">
        <p14:creationId xmlns:p14="http://schemas.microsoft.com/office/powerpoint/2010/main" val="2504934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Adolescence (12-18)</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0996947" y="685344"/>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646331"/>
          </a:xfrm>
          <a:prstGeom prst="rect">
            <a:avLst/>
          </a:prstGeom>
          <a:noFill/>
        </p:spPr>
        <p:txBody>
          <a:bodyPr wrap="square" rtlCol="0">
            <a:spAutoFit/>
          </a:bodyPr>
          <a:lstStyle/>
          <a:p>
            <a:r>
              <a:rPr lang="en-US" dirty="0"/>
              <a:t>Childhood (0-11)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Familiar Western</a:t>
            </a:r>
          </a:p>
        </p:txBody>
      </p:sp>
      <p:pic>
        <p:nvPicPr>
          <p:cNvPr id="3" name="Picture 2" descr="Diagram&#10;&#10;Description automatically generated with medium confidence">
            <a:extLst>
              <a:ext uri="{FF2B5EF4-FFF2-40B4-BE49-F238E27FC236}">
                <a16:creationId xmlns:a16="http://schemas.microsoft.com/office/drawing/2014/main" id="{C90E4C56-CA99-EC43-8B1E-523DD8458115}"/>
              </a:ext>
            </a:extLst>
          </p:cNvPr>
          <p:cNvPicPr>
            <a:picLocks noChangeAspect="1"/>
          </p:cNvPicPr>
          <p:nvPr/>
        </p:nvPicPr>
        <p:blipFill>
          <a:blip r:embed="rId2"/>
          <a:stretch>
            <a:fillRect/>
          </a:stretch>
        </p:blipFill>
        <p:spPr>
          <a:xfrm>
            <a:off x="1780458" y="1270178"/>
            <a:ext cx="9759413" cy="149377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25CCAD72-D5DD-1743-BCCA-33A80F9AAE05}"/>
              </a:ext>
            </a:extLst>
          </p:cNvPr>
          <p:cNvPicPr>
            <a:picLocks noChangeAspect="1"/>
          </p:cNvPicPr>
          <p:nvPr/>
        </p:nvPicPr>
        <p:blipFill>
          <a:blip r:embed="rId3"/>
          <a:stretch>
            <a:fillRect/>
          </a:stretch>
        </p:blipFill>
        <p:spPr>
          <a:xfrm>
            <a:off x="1780459" y="3450483"/>
            <a:ext cx="9759413" cy="1493772"/>
          </a:xfrm>
          <a:prstGeom prst="rect">
            <a:avLst/>
          </a:prstGeom>
        </p:spPr>
      </p:pic>
      <p:sp>
        <p:nvSpPr>
          <p:cNvPr id="20" name="Rectangle 19">
            <a:extLst>
              <a:ext uri="{FF2B5EF4-FFF2-40B4-BE49-F238E27FC236}">
                <a16:creationId xmlns:a16="http://schemas.microsoft.com/office/drawing/2014/main" id="{BCFAF84E-84F2-6E46-8F66-08CFAB1BC372}"/>
              </a:ext>
            </a:extLst>
          </p:cNvPr>
          <p:cNvSpPr/>
          <p:nvPr/>
        </p:nvSpPr>
        <p:spPr>
          <a:xfrm>
            <a:off x="3712712" y="74535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9BFC54-BEBF-BC49-9913-B71040D2CD79}"/>
              </a:ext>
            </a:extLst>
          </p:cNvPr>
          <p:cNvSpPr/>
          <p:nvPr/>
        </p:nvSpPr>
        <p:spPr>
          <a:xfrm>
            <a:off x="6110281" y="633688"/>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202BBD-1626-7446-90D6-39F6445330E4}"/>
              </a:ext>
            </a:extLst>
          </p:cNvPr>
          <p:cNvSpPr/>
          <p:nvPr/>
        </p:nvSpPr>
        <p:spPr>
          <a:xfrm>
            <a:off x="8568454" y="1068517"/>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B072A05-5090-E54D-BF72-737E2477D40F}"/>
              </a:ext>
            </a:extLst>
          </p:cNvPr>
          <p:cNvSpPr/>
          <p:nvPr/>
        </p:nvSpPr>
        <p:spPr>
          <a:xfrm>
            <a:off x="11053341" y="100410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 bar chart&#10;&#10;Description automatically generated">
            <a:extLst>
              <a:ext uri="{FF2B5EF4-FFF2-40B4-BE49-F238E27FC236}">
                <a16:creationId xmlns:a16="http://schemas.microsoft.com/office/drawing/2014/main" id="{15B65937-87A4-1A46-B613-B29E92120819}"/>
              </a:ext>
            </a:extLst>
          </p:cNvPr>
          <p:cNvPicPr>
            <a:picLocks noChangeAspect="1"/>
          </p:cNvPicPr>
          <p:nvPr/>
        </p:nvPicPr>
        <p:blipFill>
          <a:blip r:embed="rId4"/>
          <a:stretch>
            <a:fillRect/>
          </a:stretch>
        </p:blipFill>
        <p:spPr>
          <a:xfrm>
            <a:off x="10815427" y="3469263"/>
            <a:ext cx="1168732" cy="3047051"/>
          </a:xfrm>
          <a:prstGeom prst="rect">
            <a:avLst/>
          </a:prstGeom>
        </p:spPr>
      </p:pic>
    </p:spTree>
    <p:extLst>
      <p:ext uri="{BB962C8B-B14F-4D97-AF65-F5344CB8AC3E}">
        <p14:creationId xmlns:p14="http://schemas.microsoft.com/office/powerpoint/2010/main" val="3714400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4B1D5AFE-4B2F-D041-B397-3B8F6E449E79}"/>
              </a:ext>
            </a:extLst>
          </p:cNvPr>
          <p:cNvPicPr>
            <a:picLocks noChangeAspect="1"/>
          </p:cNvPicPr>
          <p:nvPr/>
        </p:nvPicPr>
        <p:blipFill>
          <a:blip r:embed="rId2"/>
          <a:stretch>
            <a:fillRect/>
          </a:stretch>
        </p:blipFill>
        <p:spPr>
          <a:xfrm>
            <a:off x="507095" y="1004022"/>
            <a:ext cx="11516463" cy="4506442"/>
          </a:xfrm>
          <a:prstGeom prst="rect">
            <a:avLst/>
          </a:prstGeom>
        </p:spPr>
      </p:pic>
    </p:spTree>
    <p:extLst>
      <p:ext uri="{BB962C8B-B14F-4D97-AF65-F5344CB8AC3E}">
        <p14:creationId xmlns:p14="http://schemas.microsoft.com/office/powerpoint/2010/main" val="4097999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plastic&#10;&#10;Description automatically generated">
            <a:extLst>
              <a:ext uri="{FF2B5EF4-FFF2-40B4-BE49-F238E27FC236}">
                <a16:creationId xmlns:a16="http://schemas.microsoft.com/office/drawing/2014/main" id="{073819F4-BDEF-B943-ADC7-9CA82915DAFF}"/>
              </a:ext>
            </a:extLst>
          </p:cNvPr>
          <p:cNvPicPr>
            <a:picLocks noGrp="1" noChangeAspect="1"/>
          </p:cNvPicPr>
          <p:nvPr>
            <p:ph idx="1"/>
          </p:nvPr>
        </p:nvPicPr>
        <p:blipFill>
          <a:blip r:embed="rId2"/>
          <a:stretch>
            <a:fillRect/>
          </a:stretch>
        </p:blipFill>
        <p:spPr>
          <a:xfrm>
            <a:off x="1333500" y="2743994"/>
            <a:ext cx="9525000" cy="2514600"/>
          </a:xfrm>
        </p:spPr>
      </p:pic>
      <p:sp>
        <p:nvSpPr>
          <p:cNvPr id="8" name="Rectangle 7">
            <a:extLst>
              <a:ext uri="{FF2B5EF4-FFF2-40B4-BE49-F238E27FC236}">
                <a16:creationId xmlns:a16="http://schemas.microsoft.com/office/drawing/2014/main" id="{96C8F52D-5078-D84B-A26F-058388EDABF9}"/>
              </a:ext>
            </a:extLst>
          </p:cNvPr>
          <p:cNvSpPr/>
          <p:nvPr/>
        </p:nvSpPr>
        <p:spPr>
          <a:xfrm>
            <a:off x="631768" y="432262"/>
            <a:ext cx="10343340" cy="646331"/>
          </a:xfrm>
          <a:prstGeom prst="rect">
            <a:avLst/>
          </a:prstGeom>
        </p:spPr>
        <p:txBody>
          <a:bodyPr wrap="square">
            <a:spAutoFit/>
          </a:bodyPr>
          <a:lstStyle/>
          <a:p>
            <a:r>
              <a:rPr lang="en-US" dirty="0"/>
              <a:t>Comparison of Childhood (Blue), Adolescence (Red), and Young Adulthood (Green) Auditory Network Connectivity</a:t>
            </a:r>
          </a:p>
        </p:txBody>
      </p:sp>
    </p:spTree>
    <p:extLst>
      <p:ext uri="{BB962C8B-B14F-4D97-AF65-F5344CB8AC3E}">
        <p14:creationId xmlns:p14="http://schemas.microsoft.com/office/powerpoint/2010/main" val="1526628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FCB25A-9B89-BF4C-BD52-427751033CDA}"/>
              </a:ext>
            </a:extLst>
          </p:cNvPr>
          <p:cNvSpPr txBox="1"/>
          <p:nvPr/>
        </p:nvSpPr>
        <p:spPr>
          <a:xfrm>
            <a:off x="573423" y="560116"/>
            <a:ext cx="7840583" cy="369332"/>
          </a:xfrm>
          <a:prstGeom prst="rect">
            <a:avLst/>
          </a:prstGeom>
          <a:noFill/>
        </p:spPr>
        <p:txBody>
          <a:bodyPr wrap="square" rtlCol="0">
            <a:spAutoFit/>
          </a:bodyPr>
          <a:lstStyle/>
          <a:p>
            <a:r>
              <a:rPr lang="en-US" dirty="0"/>
              <a:t>Main Effect of Right Hippocampus Seed Based Functional Connectivity</a:t>
            </a:r>
          </a:p>
        </p:txBody>
      </p:sp>
      <p:sp>
        <p:nvSpPr>
          <p:cNvPr id="5" name="TextBox 4">
            <a:extLst>
              <a:ext uri="{FF2B5EF4-FFF2-40B4-BE49-F238E27FC236}">
                <a16:creationId xmlns:a16="http://schemas.microsoft.com/office/drawing/2014/main" id="{302895E2-955A-2049-897E-D57B39784465}"/>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7630B01-FFE9-D846-BFE7-EC27CD6D73D5}"/>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B9DBE4A3-C06F-7845-A840-5AE28969EFFF}"/>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072661DE-4562-1741-975D-BC6A301348E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DCA5BE-86DB-9544-9118-D56173090B7B}"/>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5E3302EF-0B19-6D42-B82A-832362237644}"/>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13B8490C-080F-6946-9097-15592C5BA907}"/>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5ED1730E-3AFC-4F40-B07D-B8D92908B2BC}"/>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311575AA-564E-2843-B501-92CD698F2AD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3853667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E302DE-632D-3141-9E34-B1F9BB803E72}"/>
              </a:ext>
            </a:extLst>
          </p:cNvPr>
          <p:cNvSpPr txBox="1"/>
          <p:nvPr/>
        </p:nvSpPr>
        <p:spPr>
          <a:xfrm>
            <a:off x="573423" y="560116"/>
            <a:ext cx="7840583" cy="369332"/>
          </a:xfrm>
          <a:prstGeom prst="rect">
            <a:avLst/>
          </a:prstGeom>
          <a:noFill/>
        </p:spPr>
        <p:txBody>
          <a:bodyPr wrap="square" rtlCol="0">
            <a:spAutoFit/>
          </a:bodyPr>
          <a:lstStyle/>
          <a:p>
            <a:r>
              <a:rPr lang="en-US" dirty="0"/>
              <a:t>Main Effect of Left Hippocampus Seed Based Functional Connectivity</a:t>
            </a:r>
          </a:p>
        </p:txBody>
      </p:sp>
      <p:sp>
        <p:nvSpPr>
          <p:cNvPr id="5" name="TextBox 4">
            <a:extLst>
              <a:ext uri="{FF2B5EF4-FFF2-40B4-BE49-F238E27FC236}">
                <a16:creationId xmlns:a16="http://schemas.microsoft.com/office/drawing/2014/main" id="{D8974CA8-585B-214A-AFB0-72EEDD423B89}"/>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826E8D55-6BEC-0444-AE64-28FE996A71DC}"/>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C33D4563-A8F7-7144-B1C0-ECC959E1BCE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3B5FAED4-5B9A-3441-932B-9EB6E28D90F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81C555B-4B73-A64D-A5B0-FB20D0E6E721}"/>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33CE2121-D595-874F-83D8-D2248F01C3A0}"/>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47127B33-6F37-5041-A72B-E21EC08C0566}"/>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6F2C5741-5520-5B4B-BA2D-35339416CAE0}"/>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A5B0CA5C-8655-E74B-9543-FE22E1A2709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451003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1B45F2-E3B4-C346-BD5D-0DC1A7051761}"/>
              </a:ext>
            </a:extLst>
          </p:cNvPr>
          <p:cNvSpPr txBox="1"/>
          <p:nvPr/>
        </p:nvSpPr>
        <p:spPr>
          <a:xfrm>
            <a:off x="3080755" y="228333"/>
            <a:ext cx="7840583" cy="369332"/>
          </a:xfrm>
          <a:prstGeom prst="rect">
            <a:avLst/>
          </a:prstGeom>
          <a:noFill/>
        </p:spPr>
        <p:txBody>
          <a:bodyPr wrap="square" rtlCol="0">
            <a:spAutoFit/>
          </a:bodyPr>
          <a:lstStyle/>
          <a:p>
            <a:r>
              <a:rPr lang="en-US" dirty="0"/>
              <a:t>Main Effect of Insula Seed Based Functional Connectivity</a:t>
            </a:r>
          </a:p>
        </p:txBody>
      </p:sp>
      <p:sp>
        <p:nvSpPr>
          <p:cNvPr id="5" name="TextBox 4">
            <a:extLst>
              <a:ext uri="{FF2B5EF4-FFF2-40B4-BE49-F238E27FC236}">
                <a16:creationId xmlns:a16="http://schemas.microsoft.com/office/drawing/2014/main" id="{7F0F291A-B68F-7D40-98FE-C0B75C1F7CB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19507DB-F4DD-1E4F-BADF-FFC81F82395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71F39D5B-C309-FC41-B02B-A09728A48AD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8BF093C3-502A-7D45-9862-5359DD279202}"/>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35F65847-3C2A-344E-9939-36D08B7C3043}"/>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8198540B-8BCE-AF4E-A028-CB3669DF31EA}"/>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21" name="Picture 20" descr="A picture containing chain&#10;&#10;Description automatically generated">
            <a:extLst>
              <a:ext uri="{FF2B5EF4-FFF2-40B4-BE49-F238E27FC236}">
                <a16:creationId xmlns:a16="http://schemas.microsoft.com/office/drawing/2014/main" id="{08429167-C0E0-FE49-BF4D-2454AE13617E}"/>
              </a:ext>
            </a:extLst>
          </p:cNvPr>
          <p:cNvPicPr>
            <a:picLocks noChangeAspect="1"/>
          </p:cNvPicPr>
          <p:nvPr/>
        </p:nvPicPr>
        <p:blipFill>
          <a:blip r:embed="rId2"/>
          <a:stretch>
            <a:fillRect/>
          </a:stretch>
        </p:blipFill>
        <p:spPr>
          <a:xfrm>
            <a:off x="113538" y="169791"/>
            <a:ext cx="2451080" cy="710532"/>
          </a:xfrm>
          <a:prstGeom prst="rect">
            <a:avLst/>
          </a:prstGeom>
        </p:spPr>
      </p:pic>
      <p:sp>
        <p:nvSpPr>
          <p:cNvPr id="10" name="TextBox 9">
            <a:extLst>
              <a:ext uri="{FF2B5EF4-FFF2-40B4-BE49-F238E27FC236}">
                <a16:creationId xmlns:a16="http://schemas.microsoft.com/office/drawing/2014/main" id="{21782249-DE6A-944F-8108-78C4DF77AE25}"/>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4646E8E5-F197-0643-B118-AD96C07A9079}"/>
              </a:ext>
            </a:extLst>
          </p:cNvPr>
          <p:cNvPicPr>
            <a:picLocks noChangeAspect="1"/>
          </p:cNvPicPr>
          <p:nvPr/>
        </p:nvPicPr>
        <p:blipFill>
          <a:blip r:embed="rId3"/>
          <a:stretch>
            <a:fillRect/>
          </a:stretch>
        </p:blipFill>
        <p:spPr>
          <a:xfrm>
            <a:off x="2617298" y="2102462"/>
            <a:ext cx="8038702" cy="1437969"/>
          </a:xfrm>
          <a:prstGeom prst="rect">
            <a:avLst/>
          </a:prstGeom>
        </p:spPr>
      </p:pic>
      <p:pic>
        <p:nvPicPr>
          <p:cNvPr id="13" name="Picture 12">
            <a:extLst>
              <a:ext uri="{FF2B5EF4-FFF2-40B4-BE49-F238E27FC236}">
                <a16:creationId xmlns:a16="http://schemas.microsoft.com/office/drawing/2014/main" id="{4DE5194E-9DA7-C74A-8CDA-1568916022B4}"/>
              </a:ext>
            </a:extLst>
          </p:cNvPr>
          <p:cNvPicPr>
            <a:picLocks noChangeAspect="1"/>
          </p:cNvPicPr>
          <p:nvPr/>
        </p:nvPicPr>
        <p:blipFill>
          <a:blip r:embed="rId4"/>
          <a:stretch>
            <a:fillRect/>
          </a:stretch>
        </p:blipFill>
        <p:spPr>
          <a:xfrm>
            <a:off x="2564618" y="631079"/>
            <a:ext cx="8038702" cy="1437969"/>
          </a:xfrm>
          <a:prstGeom prst="rect">
            <a:avLst/>
          </a:prstGeom>
        </p:spPr>
      </p:pic>
    </p:spTree>
    <p:extLst>
      <p:ext uri="{BB962C8B-B14F-4D97-AF65-F5344CB8AC3E}">
        <p14:creationId xmlns:p14="http://schemas.microsoft.com/office/powerpoint/2010/main" val="3233397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5DD30F-A1AA-154A-AD7D-8CDA92386CA4}"/>
              </a:ext>
            </a:extLst>
          </p:cNvPr>
          <p:cNvSpPr txBox="1"/>
          <p:nvPr/>
        </p:nvSpPr>
        <p:spPr>
          <a:xfrm>
            <a:off x="3080755" y="228333"/>
            <a:ext cx="7840583" cy="369332"/>
          </a:xfrm>
          <a:prstGeom prst="rect">
            <a:avLst/>
          </a:prstGeom>
          <a:noFill/>
        </p:spPr>
        <p:txBody>
          <a:bodyPr wrap="square" rtlCol="0">
            <a:spAutoFit/>
          </a:bodyPr>
          <a:lstStyle/>
          <a:p>
            <a:r>
              <a:rPr lang="en-US" dirty="0"/>
              <a:t>Main Effect of Dorsal Anterior Insula Seed Based Functional Connectivity</a:t>
            </a:r>
          </a:p>
        </p:txBody>
      </p:sp>
      <p:sp>
        <p:nvSpPr>
          <p:cNvPr id="7" name="TextBox 6">
            <a:extLst>
              <a:ext uri="{FF2B5EF4-FFF2-40B4-BE49-F238E27FC236}">
                <a16:creationId xmlns:a16="http://schemas.microsoft.com/office/drawing/2014/main" id="{93B6CA6B-EED7-1B48-94B0-189870CEF19F}"/>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46815C18-0070-F44E-A3B6-01D58F672E9F}"/>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AF8A9641-AA2E-CA4E-A90F-3EEF6212B62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3C07B4C6-09B1-1940-8C40-F4503D0B867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2C05CA0C-AEC5-4E46-A379-2D4E7CC23FD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E568C436-7BA0-E648-8D8E-662AB72CB7E2}"/>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4" name="TextBox 13">
            <a:extLst>
              <a:ext uri="{FF2B5EF4-FFF2-40B4-BE49-F238E27FC236}">
                <a16:creationId xmlns:a16="http://schemas.microsoft.com/office/drawing/2014/main" id="{EEBEA88B-805D-5343-A1D3-07D2D60F136D}"/>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18" name="Picture 17" descr="A picture containing clock&#10;&#10;Description automatically generated">
            <a:extLst>
              <a:ext uri="{FF2B5EF4-FFF2-40B4-BE49-F238E27FC236}">
                <a16:creationId xmlns:a16="http://schemas.microsoft.com/office/drawing/2014/main" id="{C9F209C1-C816-E749-871C-CDAE0F8C2631}"/>
              </a:ext>
            </a:extLst>
          </p:cNvPr>
          <p:cNvPicPr>
            <a:picLocks noChangeAspect="1"/>
          </p:cNvPicPr>
          <p:nvPr/>
        </p:nvPicPr>
        <p:blipFill>
          <a:blip r:embed="rId3"/>
          <a:stretch>
            <a:fillRect/>
          </a:stretch>
        </p:blipFill>
        <p:spPr>
          <a:xfrm>
            <a:off x="38938" y="44497"/>
            <a:ext cx="2486741" cy="737003"/>
          </a:xfrm>
          <a:prstGeom prst="rect">
            <a:avLst/>
          </a:prstGeom>
        </p:spPr>
      </p:pic>
      <p:sp>
        <p:nvSpPr>
          <p:cNvPr id="19" name="TextBox 18">
            <a:extLst>
              <a:ext uri="{FF2B5EF4-FFF2-40B4-BE49-F238E27FC236}">
                <a16:creationId xmlns:a16="http://schemas.microsoft.com/office/drawing/2014/main" id="{F37AEC6D-D69E-4C44-BDAA-BB1135AF7DBF}"/>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21" name="Picture 20" descr="A picture containing tableware&#10;&#10;Description automatically generated">
            <a:extLst>
              <a:ext uri="{FF2B5EF4-FFF2-40B4-BE49-F238E27FC236}">
                <a16:creationId xmlns:a16="http://schemas.microsoft.com/office/drawing/2014/main" id="{7D123253-E2E1-3548-A07B-D0CE2D2007D1}"/>
              </a:ext>
            </a:extLst>
          </p:cNvPr>
          <p:cNvPicPr>
            <a:picLocks noChangeAspect="1"/>
          </p:cNvPicPr>
          <p:nvPr/>
        </p:nvPicPr>
        <p:blipFill>
          <a:blip r:embed="rId4"/>
          <a:stretch>
            <a:fillRect/>
          </a:stretch>
        </p:blipFill>
        <p:spPr>
          <a:xfrm>
            <a:off x="2525679" y="1986029"/>
            <a:ext cx="7840583" cy="1392031"/>
          </a:xfrm>
          <a:prstGeom prst="rect">
            <a:avLst/>
          </a:prstGeom>
        </p:spPr>
      </p:pic>
    </p:spTree>
    <p:extLst>
      <p:ext uri="{BB962C8B-B14F-4D97-AF65-F5344CB8AC3E}">
        <p14:creationId xmlns:p14="http://schemas.microsoft.com/office/powerpoint/2010/main" val="3294192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FAB594-4451-2D4B-AD87-0C3ABEAC7414}"/>
              </a:ext>
            </a:extLst>
          </p:cNvPr>
          <p:cNvSpPr txBox="1"/>
          <p:nvPr/>
        </p:nvSpPr>
        <p:spPr>
          <a:xfrm>
            <a:off x="3080755" y="228333"/>
            <a:ext cx="7840583" cy="369332"/>
          </a:xfrm>
          <a:prstGeom prst="rect">
            <a:avLst/>
          </a:prstGeom>
          <a:noFill/>
        </p:spPr>
        <p:txBody>
          <a:bodyPr wrap="square" rtlCol="0">
            <a:spAutoFit/>
          </a:bodyPr>
          <a:lstStyle/>
          <a:p>
            <a:r>
              <a:rPr lang="en-US" dirty="0"/>
              <a:t>Main Effect of Posterior Insula Seed Based Functional Connectivity</a:t>
            </a:r>
          </a:p>
        </p:txBody>
      </p:sp>
      <p:sp>
        <p:nvSpPr>
          <p:cNvPr id="5" name="TextBox 4">
            <a:extLst>
              <a:ext uri="{FF2B5EF4-FFF2-40B4-BE49-F238E27FC236}">
                <a16:creationId xmlns:a16="http://schemas.microsoft.com/office/drawing/2014/main" id="{667C6E4A-7C7C-A244-A37F-C0F2799BA2D8}"/>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8754E32-25EF-1947-8AFA-3B43CBDAB83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9BCD180-D235-734B-8BD3-1A7F2F24A31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936C1F2-DAFC-EF45-A283-49B2227BA77D}"/>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DF8C1796-9BB0-E74F-98A1-F7C8E77BEC7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939CD872-E261-FE44-A48A-8E2490908EC1}"/>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C141AD14-1C84-E14B-A7FD-9D396A83F964}"/>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8166E013-AE81-944C-9AB5-2E496FCBA485}"/>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CCD54442-D25A-F34E-BC98-22D4A8A5513D}"/>
              </a:ext>
            </a:extLst>
          </p:cNvPr>
          <p:cNvPicPr>
            <a:picLocks noChangeAspect="1"/>
          </p:cNvPicPr>
          <p:nvPr/>
        </p:nvPicPr>
        <p:blipFill>
          <a:blip r:embed="rId2"/>
          <a:stretch>
            <a:fillRect/>
          </a:stretch>
        </p:blipFill>
        <p:spPr>
          <a:xfrm>
            <a:off x="2516721" y="1925016"/>
            <a:ext cx="8968650" cy="1598130"/>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D098EB9B-BCD6-9D4A-9E4F-E0DAFA762344}"/>
              </a:ext>
            </a:extLst>
          </p:cNvPr>
          <p:cNvPicPr>
            <a:picLocks noChangeAspect="1"/>
          </p:cNvPicPr>
          <p:nvPr/>
        </p:nvPicPr>
        <p:blipFill>
          <a:blip r:embed="rId3"/>
          <a:stretch>
            <a:fillRect/>
          </a:stretch>
        </p:blipFill>
        <p:spPr>
          <a:xfrm>
            <a:off x="0" y="183656"/>
            <a:ext cx="2856554" cy="601942"/>
          </a:xfrm>
          <a:prstGeom prst="rect">
            <a:avLst/>
          </a:prstGeom>
        </p:spPr>
      </p:pic>
    </p:spTree>
    <p:extLst>
      <p:ext uri="{BB962C8B-B14F-4D97-AF65-F5344CB8AC3E}">
        <p14:creationId xmlns:p14="http://schemas.microsoft.com/office/powerpoint/2010/main" val="610139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EC6AAE-CF02-2149-8EF9-3B354AECE9C4}"/>
              </a:ext>
            </a:extLst>
          </p:cNvPr>
          <p:cNvSpPr txBox="1"/>
          <p:nvPr/>
        </p:nvSpPr>
        <p:spPr>
          <a:xfrm>
            <a:off x="3659252" y="228333"/>
            <a:ext cx="8532748" cy="646331"/>
          </a:xfrm>
          <a:prstGeom prst="rect">
            <a:avLst/>
          </a:prstGeom>
          <a:noFill/>
        </p:spPr>
        <p:txBody>
          <a:bodyPr wrap="square" rtlCol="0">
            <a:spAutoFit/>
          </a:bodyPr>
          <a:lstStyle/>
          <a:p>
            <a:r>
              <a:rPr lang="en-US" dirty="0"/>
              <a:t>Main Effect of  Developmental Timing on Anterior Insula Seed Based Functional Connectivity</a:t>
            </a:r>
          </a:p>
        </p:txBody>
      </p:sp>
      <p:sp>
        <p:nvSpPr>
          <p:cNvPr id="5" name="TextBox 4">
            <a:extLst>
              <a:ext uri="{FF2B5EF4-FFF2-40B4-BE49-F238E27FC236}">
                <a16:creationId xmlns:a16="http://schemas.microsoft.com/office/drawing/2014/main" id="{F3EC19F9-D50B-1C4C-B368-223A6D5FFD6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976A2B39-A7B9-3745-96F8-2B0B533F5ED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99EBF034-6DE6-2B40-92F4-796E46202190}"/>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2027444-C845-7E48-9A51-FBB69FDC21E9}"/>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4855203D-F72D-9145-972E-E7AC272C2C6F}"/>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47B18E0B-B95A-2744-9FCC-C21652E138A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29498EE6-43ED-3D4E-9207-10B2159F3663}"/>
              </a:ext>
            </a:extLst>
          </p:cNvPr>
          <p:cNvSpPr txBox="1"/>
          <p:nvPr/>
        </p:nvSpPr>
        <p:spPr>
          <a:xfrm>
            <a:off x="5170369" y="3996862"/>
            <a:ext cx="2564618" cy="369332"/>
          </a:xfrm>
          <a:prstGeom prst="rect">
            <a:avLst/>
          </a:prstGeom>
          <a:noFill/>
        </p:spPr>
        <p:txBody>
          <a:bodyPr wrap="square" rtlCol="0">
            <a:spAutoFit/>
          </a:bodyPr>
          <a:lstStyle/>
          <a:p>
            <a:r>
              <a:rPr lang="en-US" dirty="0"/>
              <a:t>n.s.</a:t>
            </a:r>
          </a:p>
        </p:txBody>
      </p:sp>
      <p:pic>
        <p:nvPicPr>
          <p:cNvPr id="3" name="Picture 2" descr="A picture containing tennis&#10;&#10;Description automatically generated">
            <a:extLst>
              <a:ext uri="{FF2B5EF4-FFF2-40B4-BE49-F238E27FC236}">
                <a16:creationId xmlns:a16="http://schemas.microsoft.com/office/drawing/2014/main" id="{280017F8-6811-DC41-BDC1-EACD0F5F90F6}"/>
              </a:ext>
            </a:extLst>
          </p:cNvPr>
          <p:cNvPicPr>
            <a:picLocks noChangeAspect="1"/>
          </p:cNvPicPr>
          <p:nvPr/>
        </p:nvPicPr>
        <p:blipFill>
          <a:blip r:embed="rId2"/>
          <a:stretch>
            <a:fillRect/>
          </a:stretch>
        </p:blipFill>
        <p:spPr>
          <a:xfrm>
            <a:off x="83929" y="145094"/>
            <a:ext cx="3116915" cy="694145"/>
          </a:xfrm>
          <a:prstGeom prst="rect">
            <a:avLst/>
          </a:prstGeom>
        </p:spPr>
      </p:pic>
      <p:pic>
        <p:nvPicPr>
          <p:cNvPr id="13" name="Picture 12">
            <a:extLst>
              <a:ext uri="{FF2B5EF4-FFF2-40B4-BE49-F238E27FC236}">
                <a16:creationId xmlns:a16="http://schemas.microsoft.com/office/drawing/2014/main" id="{A92456D9-1B9C-024A-BCC5-CC9D94E48D39}"/>
              </a:ext>
            </a:extLst>
          </p:cNvPr>
          <p:cNvPicPr>
            <a:picLocks noChangeAspect="1"/>
          </p:cNvPicPr>
          <p:nvPr/>
        </p:nvPicPr>
        <p:blipFill>
          <a:blip r:embed="rId3"/>
          <a:stretch>
            <a:fillRect/>
          </a:stretch>
        </p:blipFill>
        <p:spPr>
          <a:xfrm>
            <a:off x="2536045" y="874664"/>
            <a:ext cx="7734987" cy="1378303"/>
          </a:xfrm>
          <a:prstGeom prst="rect">
            <a:avLst/>
          </a:prstGeom>
        </p:spPr>
      </p:pic>
      <p:pic>
        <p:nvPicPr>
          <p:cNvPr id="15" name="Picture 14" descr="A picture containing tableware&#10;&#10;Description automatically generated">
            <a:extLst>
              <a:ext uri="{FF2B5EF4-FFF2-40B4-BE49-F238E27FC236}">
                <a16:creationId xmlns:a16="http://schemas.microsoft.com/office/drawing/2014/main" id="{79015CC2-477E-2244-AFA4-24B199912945}"/>
              </a:ext>
            </a:extLst>
          </p:cNvPr>
          <p:cNvPicPr>
            <a:picLocks noChangeAspect="1"/>
          </p:cNvPicPr>
          <p:nvPr/>
        </p:nvPicPr>
        <p:blipFill>
          <a:blip r:embed="rId4"/>
          <a:stretch>
            <a:fillRect/>
          </a:stretch>
        </p:blipFill>
        <p:spPr>
          <a:xfrm>
            <a:off x="2536045" y="2358890"/>
            <a:ext cx="7734987" cy="1378303"/>
          </a:xfrm>
          <a:prstGeom prst="rect">
            <a:avLst/>
          </a:prstGeom>
        </p:spPr>
      </p:pic>
    </p:spTree>
    <p:extLst>
      <p:ext uri="{BB962C8B-B14F-4D97-AF65-F5344CB8AC3E}">
        <p14:creationId xmlns:p14="http://schemas.microsoft.com/office/powerpoint/2010/main" val="3440595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D186D3-B5F6-F348-935F-4070C485D989}"/>
              </a:ext>
            </a:extLst>
          </p:cNvPr>
          <p:cNvSpPr/>
          <p:nvPr/>
        </p:nvSpPr>
        <p:spPr>
          <a:xfrm>
            <a:off x="631768" y="432262"/>
            <a:ext cx="10343340" cy="369332"/>
          </a:xfrm>
          <a:prstGeom prst="rect">
            <a:avLst/>
          </a:prstGeom>
        </p:spPr>
        <p:txBody>
          <a:bodyPr wrap="square">
            <a:spAutoFit/>
          </a:bodyPr>
          <a:lstStyle/>
          <a:p>
            <a:r>
              <a:rPr lang="en-US" dirty="0"/>
              <a:t>ROI-ROI Connectivity Across Developmental Time Periods &gt; Rest</a:t>
            </a:r>
          </a:p>
        </p:txBody>
      </p:sp>
      <p:sp>
        <p:nvSpPr>
          <p:cNvPr id="18" name="TextBox 17">
            <a:extLst>
              <a:ext uri="{FF2B5EF4-FFF2-40B4-BE49-F238E27FC236}">
                <a16:creationId xmlns:a16="http://schemas.microsoft.com/office/drawing/2014/main" id="{4AE635E8-735F-E246-8F1D-C7FD3C1B1114}"/>
              </a:ext>
            </a:extLst>
          </p:cNvPr>
          <p:cNvSpPr txBox="1"/>
          <p:nvPr/>
        </p:nvSpPr>
        <p:spPr>
          <a:xfrm>
            <a:off x="323665" y="4798147"/>
            <a:ext cx="1843790" cy="369332"/>
          </a:xfrm>
          <a:prstGeom prst="rect">
            <a:avLst/>
          </a:prstGeom>
          <a:noFill/>
        </p:spPr>
        <p:txBody>
          <a:bodyPr wrap="square" rtlCol="0">
            <a:spAutoFit/>
          </a:bodyPr>
          <a:lstStyle/>
          <a:p>
            <a:r>
              <a:rPr lang="en-US" dirty="0"/>
              <a:t>Childhood (0-11)</a:t>
            </a:r>
          </a:p>
        </p:txBody>
      </p:sp>
      <p:sp>
        <p:nvSpPr>
          <p:cNvPr id="20" name="TextBox 19">
            <a:extLst>
              <a:ext uri="{FF2B5EF4-FFF2-40B4-BE49-F238E27FC236}">
                <a16:creationId xmlns:a16="http://schemas.microsoft.com/office/drawing/2014/main" id="{4DD9FBDD-EF5F-6442-B50D-C1D3C77393F2}"/>
              </a:ext>
            </a:extLst>
          </p:cNvPr>
          <p:cNvSpPr txBox="1"/>
          <p:nvPr/>
        </p:nvSpPr>
        <p:spPr>
          <a:xfrm>
            <a:off x="6993806" y="4817008"/>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A571E1F4-5029-D54C-9A3C-778954C7DE1D}"/>
              </a:ext>
            </a:extLst>
          </p:cNvPr>
          <p:cNvSpPr txBox="1"/>
          <p:nvPr/>
        </p:nvSpPr>
        <p:spPr>
          <a:xfrm>
            <a:off x="3742267" y="4798147"/>
            <a:ext cx="2099923" cy="369332"/>
          </a:xfrm>
          <a:prstGeom prst="rect">
            <a:avLst/>
          </a:prstGeom>
          <a:noFill/>
        </p:spPr>
        <p:txBody>
          <a:bodyPr wrap="square" rtlCol="0">
            <a:spAutoFit/>
          </a:bodyPr>
          <a:lstStyle/>
          <a:p>
            <a:r>
              <a:rPr lang="en-US" dirty="0"/>
              <a:t>Adolescence (12-18)</a:t>
            </a:r>
          </a:p>
        </p:txBody>
      </p:sp>
      <p:sp>
        <p:nvSpPr>
          <p:cNvPr id="23" name="TextBox 22">
            <a:extLst>
              <a:ext uri="{FF2B5EF4-FFF2-40B4-BE49-F238E27FC236}">
                <a16:creationId xmlns:a16="http://schemas.microsoft.com/office/drawing/2014/main" id="{5883A306-86DA-1A4A-A2E1-4391365EB889}"/>
              </a:ext>
            </a:extLst>
          </p:cNvPr>
          <p:cNvSpPr txBox="1"/>
          <p:nvPr/>
        </p:nvSpPr>
        <p:spPr>
          <a:xfrm>
            <a:off x="9947999" y="4813812"/>
            <a:ext cx="2564618" cy="369332"/>
          </a:xfrm>
          <a:prstGeom prst="rect">
            <a:avLst/>
          </a:prstGeom>
          <a:noFill/>
        </p:spPr>
        <p:txBody>
          <a:bodyPr wrap="square" rtlCol="0">
            <a:spAutoFit/>
          </a:bodyPr>
          <a:lstStyle/>
          <a:p>
            <a:r>
              <a:rPr lang="en-US" dirty="0"/>
              <a:t>Adulthood (26-45)</a:t>
            </a:r>
          </a:p>
        </p:txBody>
      </p:sp>
      <p:sp>
        <p:nvSpPr>
          <p:cNvPr id="24" name="TextBox 23">
            <a:extLst>
              <a:ext uri="{FF2B5EF4-FFF2-40B4-BE49-F238E27FC236}">
                <a16:creationId xmlns:a16="http://schemas.microsoft.com/office/drawing/2014/main" id="{0BD99B6C-6A67-8C49-A871-8C55C1FD7D78}"/>
              </a:ext>
            </a:extLst>
          </p:cNvPr>
          <p:cNvSpPr txBox="1"/>
          <p:nvPr/>
        </p:nvSpPr>
        <p:spPr>
          <a:xfrm>
            <a:off x="10775949" y="270327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C3922070-2C72-AB4E-9513-66A31B583CA5}"/>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Connection Threshold: p&lt;0.05 FDR-corrected</a:t>
            </a:r>
          </a:p>
        </p:txBody>
      </p:sp>
      <p:pic>
        <p:nvPicPr>
          <p:cNvPr id="4" name="Picture 3" descr="Diagram&#10;&#10;Description automatically generated">
            <a:extLst>
              <a:ext uri="{FF2B5EF4-FFF2-40B4-BE49-F238E27FC236}">
                <a16:creationId xmlns:a16="http://schemas.microsoft.com/office/drawing/2014/main" id="{00BF86C6-15E0-534F-BC9E-BD24D9B4BA35}"/>
              </a:ext>
            </a:extLst>
          </p:cNvPr>
          <p:cNvPicPr>
            <a:picLocks noChangeAspect="1"/>
          </p:cNvPicPr>
          <p:nvPr/>
        </p:nvPicPr>
        <p:blipFill rotWithShape="1">
          <a:blip r:embed="rId2">
            <a:clrChange>
              <a:clrFrom>
                <a:srgbClr val="F9F9F9"/>
              </a:clrFrom>
              <a:clrTo>
                <a:srgbClr val="F9F9F9">
                  <a:alpha val="0"/>
                </a:srgbClr>
              </a:clrTo>
            </a:clrChange>
          </a:blip>
          <a:srcRect l="30775"/>
          <a:stretch/>
        </p:blipFill>
        <p:spPr>
          <a:xfrm>
            <a:off x="0" y="1690521"/>
            <a:ext cx="3438441" cy="3020705"/>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C5E180E2-AB0C-F24A-B2DA-105D2E5B2A1F}"/>
              </a:ext>
            </a:extLst>
          </p:cNvPr>
          <p:cNvPicPr>
            <a:picLocks noChangeAspect="1"/>
          </p:cNvPicPr>
          <p:nvPr/>
        </p:nvPicPr>
        <p:blipFill rotWithShape="1">
          <a:blip r:embed="rId3"/>
          <a:srcRect l="29298"/>
          <a:stretch/>
        </p:blipFill>
        <p:spPr>
          <a:xfrm>
            <a:off x="3438441" y="1690521"/>
            <a:ext cx="3492562" cy="3005040"/>
          </a:xfrm>
          <a:prstGeom prst="rect">
            <a:avLst/>
          </a:prstGeom>
        </p:spPr>
      </p:pic>
      <p:pic>
        <p:nvPicPr>
          <p:cNvPr id="8" name="Picture 7" descr="Diagram&#10;&#10;Description automatically generated">
            <a:extLst>
              <a:ext uri="{FF2B5EF4-FFF2-40B4-BE49-F238E27FC236}">
                <a16:creationId xmlns:a16="http://schemas.microsoft.com/office/drawing/2014/main" id="{C88B36F3-73D1-8646-9182-E1FC9D6AE2E7}"/>
              </a:ext>
            </a:extLst>
          </p:cNvPr>
          <p:cNvPicPr>
            <a:picLocks noChangeAspect="1"/>
          </p:cNvPicPr>
          <p:nvPr/>
        </p:nvPicPr>
        <p:blipFill rotWithShape="1">
          <a:blip r:embed="rId4"/>
          <a:srcRect l="30754"/>
          <a:stretch/>
        </p:blipFill>
        <p:spPr>
          <a:xfrm>
            <a:off x="6931003" y="1674856"/>
            <a:ext cx="3420609" cy="3005040"/>
          </a:xfrm>
          <a:prstGeom prst="rect">
            <a:avLst/>
          </a:prstGeom>
        </p:spPr>
      </p:pic>
    </p:spTree>
    <p:extLst>
      <p:ext uri="{BB962C8B-B14F-4D97-AF65-F5344CB8AC3E}">
        <p14:creationId xmlns:p14="http://schemas.microsoft.com/office/powerpoint/2010/main" val="1412788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BB6A02-1A6B-FD45-BCC5-75F533453970}"/>
              </a:ext>
            </a:extLst>
          </p:cNvPr>
          <p:cNvSpPr/>
          <p:nvPr/>
        </p:nvSpPr>
        <p:spPr>
          <a:xfrm>
            <a:off x="648393" y="432262"/>
            <a:ext cx="11039302" cy="369332"/>
          </a:xfrm>
          <a:prstGeom prst="rect">
            <a:avLst/>
          </a:prstGeom>
        </p:spPr>
        <p:txBody>
          <a:bodyPr wrap="square">
            <a:spAutoFit/>
          </a:bodyPr>
          <a:lstStyle/>
          <a:p>
            <a:r>
              <a:rPr lang="en-US" dirty="0"/>
              <a:t>Main Effect of ROI-ROI Connectivity Across Developmental Time Periods</a:t>
            </a:r>
          </a:p>
        </p:txBody>
      </p:sp>
      <p:pic>
        <p:nvPicPr>
          <p:cNvPr id="9" name="Picture 8" descr="Diagram&#10;&#10;Description automatically generated">
            <a:extLst>
              <a:ext uri="{FF2B5EF4-FFF2-40B4-BE49-F238E27FC236}">
                <a16:creationId xmlns:a16="http://schemas.microsoft.com/office/drawing/2014/main" id="{89587BA6-D77B-0E4E-B149-9AA5695D7B94}"/>
              </a:ext>
            </a:extLst>
          </p:cNvPr>
          <p:cNvPicPr>
            <a:picLocks noChangeAspect="1"/>
          </p:cNvPicPr>
          <p:nvPr/>
        </p:nvPicPr>
        <p:blipFill rotWithShape="1">
          <a:blip r:embed="rId2"/>
          <a:srcRect l="26976"/>
          <a:stretch/>
        </p:blipFill>
        <p:spPr>
          <a:xfrm>
            <a:off x="129994" y="1766777"/>
            <a:ext cx="2911642" cy="3376722"/>
          </a:xfrm>
          <a:prstGeom prst="rect">
            <a:avLst/>
          </a:prstGeom>
        </p:spPr>
      </p:pic>
      <p:pic>
        <p:nvPicPr>
          <p:cNvPr id="11" name="Picture 10" descr="Diagram&#10;&#10;Description automatically generated">
            <a:extLst>
              <a:ext uri="{FF2B5EF4-FFF2-40B4-BE49-F238E27FC236}">
                <a16:creationId xmlns:a16="http://schemas.microsoft.com/office/drawing/2014/main" id="{689EA84D-5CEC-0443-84B6-E4CA2B3C3419}"/>
              </a:ext>
            </a:extLst>
          </p:cNvPr>
          <p:cNvPicPr>
            <a:picLocks noChangeAspect="1"/>
          </p:cNvPicPr>
          <p:nvPr/>
        </p:nvPicPr>
        <p:blipFill rotWithShape="1">
          <a:blip r:embed="rId3"/>
          <a:srcRect l="23888"/>
          <a:stretch/>
        </p:blipFill>
        <p:spPr>
          <a:xfrm>
            <a:off x="3027942" y="1766778"/>
            <a:ext cx="3081753" cy="3429000"/>
          </a:xfrm>
          <a:prstGeom prst="rect">
            <a:avLst/>
          </a:prstGeom>
        </p:spPr>
      </p:pic>
      <p:pic>
        <p:nvPicPr>
          <p:cNvPr id="13" name="Picture 12" descr="A picture containing text, sport&#10;&#10;Description automatically generated">
            <a:extLst>
              <a:ext uri="{FF2B5EF4-FFF2-40B4-BE49-F238E27FC236}">
                <a16:creationId xmlns:a16="http://schemas.microsoft.com/office/drawing/2014/main" id="{5F771222-40CF-674A-8CC6-2122E23A4A06}"/>
              </a:ext>
            </a:extLst>
          </p:cNvPr>
          <p:cNvPicPr>
            <a:picLocks noChangeAspect="1"/>
          </p:cNvPicPr>
          <p:nvPr/>
        </p:nvPicPr>
        <p:blipFill rotWithShape="1">
          <a:blip r:embed="rId4"/>
          <a:srcRect l="24941"/>
          <a:stretch/>
        </p:blipFill>
        <p:spPr>
          <a:xfrm>
            <a:off x="9171423" y="1766778"/>
            <a:ext cx="3039149" cy="3429000"/>
          </a:xfrm>
          <a:prstGeom prst="rect">
            <a:avLst/>
          </a:prstGeom>
        </p:spPr>
      </p:pic>
      <p:pic>
        <p:nvPicPr>
          <p:cNvPr id="15" name="Picture 14" descr="Diagram&#10;&#10;Description automatically generated">
            <a:extLst>
              <a:ext uri="{FF2B5EF4-FFF2-40B4-BE49-F238E27FC236}">
                <a16:creationId xmlns:a16="http://schemas.microsoft.com/office/drawing/2014/main" id="{E0C1217E-E35D-4D46-AEBC-4002756D4160}"/>
              </a:ext>
            </a:extLst>
          </p:cNvPr>
          <p:cNvPicPr>
            <a:picLocks noChangeAspect="1"/>
          </p:cNvPicPr>
          <p:nvPr/>
        </p:nvPicPr>
        <p:blipFill rotWithShape="1">
          <a:blip r:embed="rId5"/>
          <a:srcRect l="26723"/>
          <a:stretch/>
        </p:blipFill>
        <p:spPr>
          <a:xfrm>
            <a:off x="6096000" y="1766777"/>
            <a:ext cx="3174144" cy="3668449"/>
          </a:xfrm>
          <a:prstGeom prst="rect">
            <a:avLst/>
          </a:prstGeom>
        </p:spPr>
      </p:pic>
      <p:sp>
        <p:nvSpPr>
          <p:cNvPr id="16" name="TextBox 15">
            <a:extLst>
              <a:ext uri="{FF2B5EF4-FFF2-40B4-BE49-F238E27FC236}">
                <a16:creationId xmlns:a16="http://schemas.microsoft.com/office/drawing/2014/main" id="{8C88E947-944A-044D-9D79-AAFB8DA9756F}"/>
              </a:ext>
            </a:extLst>
          </p:cNvPr>
          <p:cNvSpPr txBox="1"/>
          <p:nvPr/>
        </p:nvSpPr>
        <p:spPr>
          <a:xfrm>
            <a:off x="323665" y="5459160"/>
            <a:ext cx="1843790" cy="369332"/>
          </a:xfrm>
          <a:prstGeom prst="rect">
            <a:avLst/>
          </a:prstGeom>
          <a:noFill/>
        </p:spPr>
        <p:txBody>
          <a:bodyPr wrap="square" rtlCol="0">
            <a:spAutoFit/>
          </a:bodyPr>
          <a:lstStyle/>
          <a:p>
            <a:r>
              <a:rPr lang="en-US" dirty="0"/>
              <a:t>Childhood (0-11)</a:t>
            </a:r>
          </a:p>
        </p:txBody>
      </p:sp>
      <p:sp>
        <p:nvSpPr>
          <p:cNvPr id="17" name="TextBox 16">
            <a:extLst>
              <a:ext uri="{FF2B5EF4-FFF2-40B4-BE49-F238E27FC236}">
                <a16:creationId xmlns:a16="http://schemas.microsoft.com/office/drawing/2014/main" id="{51B47564-F5D2-F246-BDE2-42F29B5DCD85}"/>
              </a:ext>
            </a:extLst>
          </p:cNvPr>
          <p:cNvSpPr txBox="1"/>
          <p:nvPr/>
        </p:nvSpPr>
        <p:spPr>
          <a:xfrm>
            <a:off x="6279703" y="5433541"/>
            <a:ext cx="2564618" cy="369332"/>
          </a:xfrm>
          <a:prstGeom prst="rect">
            <a:avLst/>
          </a:prstGeom>
          <a:noFill/>
        </p:spPr>
        <p:txBody>
          <a:bodyPr wrap="square" rtlCol="0">
            <a:spAutoFit/>
          </a:bodyPr>
          <a:lstStyle/>
          <a:p>
            <a:r>
              <a:rPr lang="en-US" dirty="0"/>
              <a:t>Young Adulthood (19-25)</a:t>
            </a:r>
          </a:p>
        </p:txBody>
      </p:sp>
      <p:sp>
        <p:nvSpPr>
          <p:cNvPr id="18" name="TextBox 17">
            <a:extLst>
              <a:ext uri="{FF2B5EF4-FFF2-40B4-BE49-F238E27FC236}">
                <a16:creationId xmlns:a16="http://schemas.microsoft.com/office/drawing/2014/main" id="{C7388DFD-37B7-5C41-85B8-4E59706F2695}"/>
              </a:ext>
            </a:extLst>
          </p:cNvPr>
          <p:cNvSpPr txBox="1"/>
          <p:nvPr/>
        </p:nvSpPr>
        <p:spPr>
          <a:xfrm>
            <a:off x="3413014" y="5433541"/>
            <a:ext cx="2099923" cy="369332"/>
          </a:xfrm>
          <a:prstGeom prst="rect">
            <a:avLst/>
          </a:prstGeom>
          <a:noFill/>
        </p:spPr>
        <p:txBody>
          <a:bodyPr wrap="square" rtlCol="0">
            <a:spAutoFit/>
          </a:bodyPr>
          <a:lstStyle/>
          <a:p>
            <a:r>
              <a:rPr lang="en-US" dirty="0"/>
              <a:t>Adolescence (12-18)</a:t>
            </a:r>
          </a:p>
        </p:txBody>
      </p:sp>
      <p:sp>
        <p:nvSpPr>
          <p:cNvPr id="19" name="TextBox 18">
            <a:extLst>
              <a:ext uri="{FF2B5EF4-FFF2-40B4-BE49-F238E27FC236}">
                <a16:creationId xmlns:a16="http://schemas.microsoft.com/office/drawing/2014/main" id="{6C21456F-59E9-8443-BDBF-21810FC44CD3}"/>
              </a:ext>
            </a:extLst>
          </p:cNvPr>
          <p:cNvSpPr txBox="1"/>
          <p:nvPr/>
        </p:nvSpPr>
        <p:spPr>
          <a:xfrm>
            <a:off x="9171423" y="5461515"/>
            <a:ext cx="2564618" cy="369332"/>
          </a:xfrm>
          <a:prstGeom prst="rect">
            <a:avLst/>
          </a:prstGeom>
          <a:noFill/>
        </p:spPr>
        <p:txBody>
          <a:bodyPr wrap="square" rtlCol="0">
            <a:spAutoFit/>
          </a:bodyPr>
          <a:lstStyle/>
          <a:p>
            <a:r>
              <a:rPr lang="en-US" dirty="0"/>
              <a:t>Adulthood (26-45)</a:t>
            </a:r>
          </a:p>
        </p:txBody>
      </p:sp>
      <p:sp>
        <p:nvSpPr>
          <p:cNvPr id="12" name="TextBox 11">
            <a:extLst>
              <a:ext uri="{FF2B5EF4-FFF2-40B4-BE49-F238E27FC236}">
                <a16:creationId xmlns:a16="http://schemas.microsoft.com/office/drawing/2014/main" id="{8F0451A1-70EC-DD48-90A7-F1567FDF7A58}"/>
              </a:ext>
            </a:extLst>
          </p:cNvPr>
          <p:cNvSpPr txBox="1"/>
          <p:nvPr/>
        </p:nvSpPr>
        <p:spPr>
          <a:xfrm>
            <a:off x="3926314" y="6059515"/>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1877088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4D1AC7DB-CF27-3D44-BC7F-9EFD70A684E8}"/>
              </a:ext>
            </a:extLst>
          </p:cNvPr>
          <p:cNvPicPr>
            <a:picLocks noChangeAspect="1"/>
          </p:cNvPicPr>
          <p:nvPr/>
        </p:nvPicPr>
        <p:blipFill>
          <a:blip r:embed="rId2"/>
          <a:stretch>
            <a:fillRect/>
          </a:stretch>
        </p:blipFill>
        <p:spPr>
          <a:xfrm>
            <a:off x="403307" y="1025014"/>
            <a:ext cx="5863523" cy="1444387"/>
          </a:xfrm>
          <a:prstGeom prst="rect">
            <a:avLst/>
          </a:prstGeom>
        </p:spPr>
      </p:pic>
      <p:sp>
        <p:nvSpPr>
          <p:cNvPr id="6" name="TextBox 5">
            <a:extLst>
              <a:ext uri="{FF2B5EF4-FFF2-40B4-BE49-F238E27FC236}">
                <a16:creationId xmlns:a16="http://schemas.microsoft.com/office/drawing/2014/main" id="{B5CE89D9-9467-C243-8CF9-216AF76369D9}"/>
              </a:ext>
            </a:extLst>
          </p:cNvPr>
          <p:cNvSpPr txBox="1"/>
          <p:nvPr/>
        </p:nvSpPr>
        <p:spPr>
          <a:xfrm>
            <a:off x="403307" y="478737"/>
            <a:ext cx="5272088" cy="369332"/>
          </a:xfrm>
          <a:prstGeom prst="rect">
            <a:avLst/>
          </a:prstGeom>
          <a:noFill/>
        </p:spPr>
        <p:txBody>
          <a:bodyPr wrap="square" rtlCol="0">
            <a:spAutoFit/>
          </a:bodyPr>
          <a:lstStyle/>
          <a:p>
            <a:r>
              <a:rPr lang="en-US" dirty="0"/>
              <a:t>Adolescent Exposure &gt; Familiar Western</a:t>
            </a:r>
          </a:p>
        </p:txBody>
      </p:sp>
      <p:pic>
        <p:nvPicPr>
          <p:cNvPr id="8" name="Picture 7" descr="Text&#10;&#10;Description automatically generated with medium confidence">
            <a:extLst>
              <a:ext uri="{FF2B5EF4-FFF2-40B4-BE49-F238E27FC236}">
                <a16:creationId xmlns:a16="http://schemas.microsoft.com/office/drawing/2014/main" id="{CCB27B49-2AFB-8342-8BAE-1184AB3FF7A2}"/>
              </a:ext>
            </a:extLst>
          </p:cNvPr>
          <p:cNvPicPr>
            <a:picLocks noChangeAspect="1"/>
          </p:cNvPicPr>
          <p:nvPr/>
        </p:nvPicPr>
        <p:blipFill>
          <a:blip r:embed="rId3"/>
          <a:stretch>
            <a:fillRect/>
          </a:stretch>
        </p:blipFill>
        <p:spPr>
          <a:xfrm>
            <a:off x="403307" y="4742490"/>
            <a:ext cx="6446894" cy="1444386"/>
          </a:xfrm>
          <a:prstGeom prst="rect">
            <a:avLst/>
          </a:prstGeom>
        </p:spPr>
      </p:pic>
      <p:sp>
        <p:nvSpPr>
          <p:cNvPr id="9" name="TextBox 8">
            <a:extLst>
              <a:ext uri="{FF2B5EF4-FFF2-40B4-BE49-F238E27FC236}">
                <a16:creationId xmlns:a16="http://schemas.microsoft.com/office/drawing/2014/main" id="{8BDE7E3B-91D7-D742-B9ED-8F093C1E4856}"/>
              </a:ext>
            </a:extLst>
          </p:cNvPr>
          <p:cNvSpPr txBox="1"/>
          <p:nvPr/>
        </p:nvSpPr>
        <p:spPr>
          <a:xfrm>
            <a:off x="403307" y="4019268"/>
            <a:ext cx="5272088" cy="369332"/>
          </a:xfrm>
          <a:prstGeom prst="rect">
            <a:avLst/>
          </a:prstGeom>
          <a:noFill/>
        </p:spPr>
        <p:txBody>
          <a:bodyPr wrap="square" rtlCol="0">
            <a:spAutoFit/>
          </a:bodyPr>
          <a:lstStyle/>
          <a:p>
            <a:r>
              <a:rPr lang="en-US" dirty="0"/>
              <a:t>Young Adulthood Exposure &gt; Familiar Western</a:t>
            </a:r>
          </a:p>
        </p:txBody>
      </p:sp>
    </p:spTree>
    <p:extLst>
      <p:ext uri="{BB962C8B-B14F-4D97-AF65-F5344CB8AC3E}">
        <p14:creationId xmlns:p14="http://schemas.microsoft.com/office/powerpoint/2010/main" val="3808168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AD083DA5-8AC6-4E4E-BFD2-24B855519A1C}"/>
              </a:ext>
            </a:extLst>
          </p:cNvPr>
          <p:cNvPicPr>
            <a:picLocks noChangeAspect="1"/>
          </p:cNvPicPr>
          <p:nvPr/>
        </p:nvPicPr>
        <p:blipFill>
          <a:blip r:embed="rId3"/>
          <a:stretch>
            <a:fillRect/>
          </a:stretch>
        </p:blipFill>
        <p:spPr>
          <a:xfrm>
            <a:off x="3039534" y="651937"/>
            <a:ext cx="2641600" cy="2641600"/>
          </a:xfrm>
          <a:prstGeom prst="rect">
            <a:avLst/>
          </a:prstGeom>
        </p:spPr>
      </p:pic>
      <p:pic>
        <p:nvPicPr>
          <p:cNvPr id="11" name="Picture 10" descr="Chart&#10;&#10;Description automatically generated">
            <a:extLst>
              <a:ext uri="{FF2B5EF4-FFF2-40B4-BE49-F238E27FC236}">
                <a16:creationId xmlns:a16="http://schemas.microsoft.com/office/drawing/2014/main" id="{7FC40E0D-37E9-124C-B7A7-94F91E793E21}"/>
              </a:ext>
            </a:extLst>
          </p:cNvPr>
          <p:cNvPicPr>
            <a:picLocks noChangeAspect="1"/>
          </p:cNvPicPr>
          <p:nvPr/>
        </p:nvPicPr>
        <p:blipFill>
          <a:blip r:embed="rId4"/>
          <a:stretch>
            <a:fillRect/>
          </a:stretch>
        </p:blipFill>
        <p:spPr>
          <a:xfrm>
            <a:off x="143933" y="651937"/>
            <a:ext cx="2641600" cy="2641600"/>
          </a:xfrm>
          <a:prstGeom prst="rect">
            <a:avLst/>
          </a:prstGeom>
        </p:spPr>
      </p:pic>
      <p:pic>
        <p:nvPicPr>
          <p:cNvPr id="15" name="Picture 14" descr="Chart, scatter chart&#10;&#10;Description automatically generated">
            <a:extLst>
              <a:ext uri="{FF2B5EF4-FFF2-40B4-BE49-F238E27FC236}">
                <a16:creationId xmlns:a16="http://schemas.microsoft.com/office/drawing/2014/main" id="{CC2D0E8F-9C2F-104E-926C-4AFEB1CE1C4B}"/>
              </a:ext>
            </a:extLst>
          </p:cNvPr>
          <p:cNvPicPr>
            <a:picLocks noChangeAspect="1"/>
          </p:cNvPicPr>
          <p:nvPr/>
        </p:nvPicPr>
        <p:blipFill>
          <a:blip r:embed="rId5"/>
          <a:stretch>
            <a:fillRect/>
          </a:stretch>
        </p:blipFill>
        <p:spPr>
          <a:xfrm>
            <a:off x="6096000" y="668870"/>
            <a:ext cx="2641600" cy="2641600"/>
          </a:xfrm>
          <a:prstGeom prst="rect">
            <a:avLst/>
          </a:prstGeom>
        </p:spPr>
      </p:pic>
      <p:pic>
        <p:nvPicPr>
          <p:cNvPr id="17" name="Picture 16" descr="Chart&#10;&#10;Description automatically generated">
            <a:extLst>
              <a:ext uri="{FF2B5EF4-FFF2-40B4-BE49-F238E27FC236}">
                <a16:creationId xmlns:a16="http://schemas.microsoft.com/office/drawing/2014/main" id="{520AB3F6-0653-9B45-AFFD-674465DD7760}"/>
              </a:ext>
            </a:extLst>
          </p:cNvPr>
          <p:cNvPicPr>
            <a:picLocks noChangeAspect="1"/>
          </p:cNvPicPr>
          <p:nvPr/>
        </p:nvPicPr>
        <p:blipFill>
          <a:blip r:embed="rId6"/>
          <a:stretch>
            <a:fillRect/>
          </a:stretch>
        </p:blipFill>
        <p:spPr>
          <a:xfrm>
            <a:off x="9152466" y="668870"/>
            <a:ext cx="2641600" cy="2641600"/>
          </a:xfrm>
          <a:prstGeom prst="rect">
            <a:avLst/>
          </a:prstGeom>
        </p:spPr>
      </p:pic>
      <p:sp>
        <p:nvSpPr>
          <p:cNvPr id="18" name="Rectangle 17">
            <a:extLst>
              <a:ext uri="{FF2B5EF4-FFF2-40B4-BE49-F238E27FC236}">
                <a16:creationId xmlns:a16="http://schemas.microsoft.com/office/drawing/2014/main" id="{A40FBB4F-2759-F04C-8010-EBB2976EC653}"/>
              </a:ext>
            </a:extLst>
          </p:cNvPr>
          <p:cNvSpPr/>
          <p:nvPr/>
        </p:nvSpPr>
        <p:spPr>
          <a:xfrm>
            <a:off x="179962" y="839299"/>
            <a:ext cx="1118681" cy="114013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9" name="TextBox 18">
            <a:extLst>
              <a:ext uri="{FF2B5EF4-FFF2-40B4-BE49-F238E27FC236}">
                <a16:creationId xmlns:a16="http://schemas.microsoft.com/office/drawing/2014/main" id="{FB261C1E-289E-194F-9839-8EBCCA8B5D9E}"/>
              </a:ext>
            </a:extLst>
          </p:cNvPr>
          <p:cNvSpPr txBox="1"/>
          <p:nvPr/>
        </p:nvSpPr>
        <p:spPr>
          <a:xfrm rot="5400000">
            <a:off x="708046" y="1324211"/>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22" name="Rectangle 21">
            <a:extLst>
              <a:ext uri="{FF2B5EF4-FFF2-40B4-BE49-F238E27FC236}">
                <a16:creationId xmlns:a16="http://schemas.microsoft.com/office/drawing/2014/main" id="{02B98831-2DA3-0646-A561-8F6F18DDC7C0}"/>
              </a:ext>
            </a:extLst>
          </p:cNvPr>
          <p:cNvSpPr/>
          <p:nvPr/>
        </p:nvSpPr>
        <p:spPr>
          <a:xfrm>
            <a:off x="1302773" y="1979432"/>
            <a:ext cx="1118681" cy="1129498"/>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3" name="TextBox 22">
            <a:extLst>
              <a:ext uri="{FF2B5EF4-FFF2-40B4-BE49-F238E27FC236}">
                <a16:creationId xmlns:a16="http://schemas.microsoft.com/office/drawing/2014/main" id="{76B972E9-C868-684C-8598-F1FCCA5AC428}"/>
              </a:ext>
            </a:extLst>
          </p:cNvPr>
          <p:cNvSpPr txBox="1"/>
          <p:nvPr/>
        </p:nvSpPr>
        <p:spPr>
          <a:xfrm rot="5400000">
            <a:off x="1849478" y="2464343"/>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24" name="Rectangle 23">
            <a:extLst>
              <a:ext uri="{FF2B5EF4-FFF2-40B4-BE49-F238E27FC236}">
                <a16:creationId xmlns:a16="http://schemas.microsoft.com/office/drawing/2014/main" id="{7D877018-1EBA-EC4C-99C2-A3A5FEFE589B}"/>
              </a:ext>
            </a:extLst>
          </p:cNvPr>
          <p:cNvSpPr/>
          <p:nvPr/>
        </p:nvSpPr>
        <p:spPr>
          <a:xfrm>
            <a:off x="1302773" y="839299"/>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5" name="Rectangle 24">
            <a:extLst>
              <a:ext uri="{FF2B5EF4-FFF2-40B4-BE49-F238E27FC236}">
                <a16:creationId xmlns:a16="http://schemas.microsoft.com/office/drawing/2014/main" id="{128DB1F2-DF53-0342-AF91-97B084D93D48}"/>
              </a:ext>
            </a:extLst>
          </p:cNvPr>
          <p:cNvSpPr/>
          <p:nvPr/>
        </p:nvSpPr>
        <p:spPr>
          <a:xfrm>
            <a:off x="3060955" y="844617"/>
            <a:ext cx="1140389" cy="11294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6" name="Rectangle 25">
            <a:extLst>
              <a:ext uri="{FF2B5EF4-FFF2-40B4-BE49-F238E27FC236}">
                <a16:creationId xmlns:a16="http://schemas.microsoft.com/office/drawing/2014/main" id="{ED626034-62A0-804B-8EA9-7DE52220C689}"/>
              </a:ext>
            </a:extLst>
          </p:cNvPr>
          <p:cNvSpPr/>
          <p:nvPr/>
        </p:nvSpPr>
        <p:spPr>
          <a:xfrm>
            <a:off x="6130671" y="860094"/>
            <a:ext cx="1118681" cy="11294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7" name="Rectangle 26">
            <a:extLst>
              <a:ext uri="{FF2B5EF4-FFF2-40B4-BE49-F238E27FC236}">
                <a16:creationId xmlns:a16="http://schemas.microsoft.com/office/drawing/2014/main" id="{E3EFE48A-BC08-5241-80E8-075DADE07BA5}"/>
              </a:ext>
            </a:extLst>
          </p:cNvPr>
          <p:cNvSpPr/>
          <p:nvPr/>
        </p:nvSpPr>
        <p:spPr>
          <a:xfrm>
            <a:off x="9190567" y="854271"/>
            <a:ext cx="1127263" cy="113532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8" name="Rectangle 27">
            <a:extLst>
              <a:ext uri="{FF2B5EF4-FFF2-40B4-BE49-F238E27FC236}">
                <a16:creationId xmlns:a16="http://schemas.microsoft.com/office/drawing/2014/main" id="{077BCA94-022B-5246-8BB4-E75343AEC31A}"/>
              </a:ext>
            </a:extLst>
          </p:cNvPr>
          <p:cNvSpPr/>
          <p:nvPr/>
        </p:nvSpPr>
        <p:spPr>
          <a:xfrm>
            <a:off x="2049533" y="849933"/>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9" name="Rectangle 28">
            <a:extLst>
              <a:ext uri="{FF2B5EF4-FFF2-40B4-BE49-F238E27FC236}">
                <a16:creationId xmlns:a16="http://schemas.microsoft.com/office/drawing/2014/main" id="{C8992FF2-18FD-A349-931C-2CE1424BF175}"/>
              </a:ext>
            </a:extLst>
          </p:cNvPr>
          <p:cNvSpPr/>
          <p:nvPr/>
        </p:nvSpPr>
        <p:spPr>
          <a:xfrm>
            <a:off x="4945135" y="849933"/>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0" name="Rectangle 29">
            <a:extLst>
              <a:ext uri="{FF2B5EF4-FFF2-40B4-BE49-F238E27FC236}">
                <a16:creationId xmlns:a16="http://schemas.microsoft.com/office/drawing/2014/main" id="{749278C9-DE65-3E41-963E-5B51B3A9D93D}"/>
              </a:ext>
            </a:extLst>
          </p:cNvPr>
          <p:cNvSpPr/>
          <p:nvPr/>
        </p:nvSpPr>
        <p:spPr>
          <a:xfrm>
            <a:off x="8007201" y="868925"/>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1" name="Rectangle 30">
            <a:extLst>
              <a:ext uri="{FF2B5EF4-FFF2-40B4-BE49-F238E27FC236}">
                <a16:creationId xmlns:a16="http://schemas.microsoft.com/office/drawing/2014/main" id="{6DA83C04-6570-244A-B16E-BF0DE594941C}"/>
              </a:ext>
            </a:extLst>
          </p:cNvPr>
          <p:cNvSpPr/>
          <p:nvPr/>
        </p:nvSpPr>
        <p:spPr>
          <a:xfrm>
            <a:off x="11057974" y="863845"/>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2" name="Rectangle 31">
            <a:extLst>
              <a:ext uri="{FF2B5EF4-FFF2-40B4-BE49-F238E27FC236}">
                <a16:creationId xmlns:a16="http://schemas.microsoft.com/office/drawing/2014/main" id="{A4B00805-934F-6948-9E91-F0FBED2F5033}"/>
              </a:ext>
            </a:extLst>
          </p:cNvPr>
          <p:cNvSpPr/>
          <p:nvPr/>
        </p:nvSpPr>
        <p:spPr>
          <a:xfrm>
            <a:off x="4201344" y="1979431"/>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0" name="Rectangle 19">
            <a:extLst>
              <a:ext uri="{FF2B5EF4-FFF2-40B4-BE49-F238E27FC236}">
                <a16:creationId xmlns:a16="http://schemas.microsoft.com/office/drawing/2014/main" id="{11EBDFE1-21C2-044A-AD04-977B8AF62801}"/>
              </a:ext>
            </a:extLst>
          </p:cNvPr>
          <p:cNvSpPr/>
          <p:nvPr/>
        </p:nvSpPr>
        <p:spPr>
          <a:xfrm>
            <a:off x="4206810" y="845557"/>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1" name="TextBox 20">
            <a:extLst>
              <a:ext uri="{FF2B5EF4-FFF2-40B4-BE49-F238E27FC236}">
                <a16:creationId xmlns:a16="http://schemas.microsoft.com/office/drawing/2014/main" id="{2039AE96-FE2B-A340-A591-1320FAF924AB}"/>
              </a:ext>
            </a:extLst>
          </p:cNvPr>
          <p:cNvSpPr txBox="1"/>
          <p:nvPr/>
        </p:nvSpPr>
        <p:spPr>
          <a:xfrm rot="5400000">
            <a:off x="3612452" y="1325934"/>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33" name="TextBox 32">
            <a:extLst>
              <a:ext uri="{FF2B5EF4-FFF2-40B4-BE49-F238E27FC236}">
                <a16:creationId xmlns:a16="http://schemas.microsoft.com/office/drawing/2014/main" id="{71389643-A307-014A-8D64-FEC43911A915}"/>
              </a:ext>
            </a:extLst>
          </p:cNvPr>
          <p:cNvSpPr txBox="1"/>
          <p:nvPr/>
        </p:nvSpPr>
        <p:spPr>
          <a:xfrm rot="5400000">
            <a:off x="4776939" y="247782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34" name="TextBox 33">
            <a:extLst>
              <a:ext uri="{FF2B5EF4-FFF2-40B4-BE49-F238E27FC236}">
                <a16:creationId xmlns:a16="http://schemas.microsoft.com/office/drawing/2014/main" id="{15C225B1-EAFF-0142-A5CF-D1EA257492E4}"/>
              </a:ext>
            </a:extLst>
          </p:cNvPr>
          <p:cNvSpPr txBox="1"/>
          <p:nvPr/>
        </p:nvSpPr>
        <p:spPr>
          <a:xfrm>
            <a:off x="1912115" y="258237"/>
            <a:ext cx="338554" cy="6106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5" name="TextBox 34">
            <a:extLst>
              <a:ext uri="{FF2B5EF4-FFF2-40B4-BE49-F238E27FC236}">
                <a16:creationId xmlns:a16="http://schemas.microsoft.com/office/drawing/2014/main" id="{B0FE9181-7DAB-934E-A989-E3350B3C5371}"/>
              </a:ext>
            </a:extLst>
          </p:cNvPr>
          <p:cNvSpPr txBox="1"/>
          <p:nvPr/>
        </p:nvSpPr>
        <p:spPr>
          <a:xfrm>
            <a:off x="4801846" y="397937"/>
            <a:ext cx="338554" cy="4709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6" name="TextBox 35">
            <a:extLst>
              <a:ext uri="{FF2B5EF4-FFF2-40B4-BE49-F238E27FC236}">
                <a16:creationId xmlns:a16="http://schemas.microsoft.com/office/drawing/2014/main" id="{1AE01933-B021-0E4F-994E-289BFBDB20AB}"/>
              </a:ext>
            </a:extLst>
          </p:cNvPr>
          <p:cNvSpPr txBox="1"/>
          <p:nvPr/>
        </p:nvSpPr>
        <p:spPr>
          <a:xfrm>
            <a:off x="7863698" y="397937"/>
            <a:ext cx="338554" cy="4709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7" name="TextBox 36">
            <a:extLst>
              <a:ext uri="{FF2B5EF4-FFF2-40B4-BE49-F238E27FC236}">
                <a16:creationId xmlns:a16="http://schemas.microsoft.com/office/drawing/2014/main" id="{645870D2-AD42-6F45-9F74-51E3E20321AD}"/>
              </a:ext>
            </a:extLst>
          </p:cNvPr>
          <p:cNvSpPr txBox="1"/>
          <p:nvPr/>
        </p:nvSpPr>
        <p:spPr>
          <a:xfrm>
            <a:off x="10883617" y="258237"/>
            <a:ext cx="338554" cy="581062"/>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8" name="Rectangle 37">
            <a:extLst>
              <a:ext uri="{FF2B5EF4-FFF2-40B4-BE49-F238E27FC236}">
                <a16:creationId xmlns:a16="http://schemas.microsoft.com/office/drawing/2014/main" id="{9D4DB099-BA46-1C49-88B9-FF6751334D29}"/>
              </a:ext>
            </a:extLst>
          </p:cNvPr>
          <p:cNvSpPr/>
          <p:nvPr/>
        </p:nvSpPr>
        <p:spPr>
          <a:xfrm>
            <a:off x="7258496" y="1989670"/>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39" name="Rectangle 38">
            <a:extLst>
              <a:ext uri="{FF2B5EF4-FFF2-40B4-BE49-F238E27FC236}">
                <a16:creationId xmlns:a16="http://schemas.microsoft.com/office/drawing/2014/main" id="{C263CF0C-2D60-CA4D-A7F3-16996FE407E4}"/>
              </a:ext>
            </a:extLst>
          </p:cNvPr>
          <p:cNvSpPr/>
          <p:nvPr/>
        </p:nvSpPr>
        <p:spPr>
          <a:xfrm>
            <a:off x="7258496" y="860094"/>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0" name="Rectangle 39">
            <a:extLst>
              <a:ext uri="{FF2B5EF4-FFF2-40B4-BE49-F238E27FC236}">
                <a16:creationId xmlns:a16="http://schemas.microsoft.com/office/drawing/2014/main" id="{597CC477-7FFE-F946-9695-29A27CA3F53D}"/>
              </a:ext>
            </a:extLst>
          </p:cNvPr>
          <p:cNvSpPr/>
          <p:nvPr/>
        </p:nvSpPr>
        <p:spPr>
          <a:xfrm>
            <a:off x="10324276" y="857169"/>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1" name="Rectangle 40">
            <a:extLst>
              <a:ext uri="{FF2B5EF4-FFF2-40B4-BE49-F238E27FC236}">
                <a16:creationId xmlns:a16="http://schemas.microsoft.com/office/drawing/2014/main" id="{19BAF369-62F4-3441-B17C-E2C46189C9C7}"/>
              </a:ext>
            </a:extLst>
          </p:cNvPr>
          <p:cNvSpPr/>
          <p:nvPr/>
        </p:nvSpPr>
        <p:spPr>
          <a:xfrm>
            <a:off x="10317830" y="1996268"/>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2" name="TextBox 41">
            <a:extLst>
              <a:ext uri="{FF2B5EF4-FFF2-40B4-BE49-F238E27FC236}">
                <a16:creationId xmlns:a16="http://schemas.microsoft.com/office/drawing/2014/main" id="{2D436806-2866-4B4C-ACF4-047F8D30D0BA}"/>
              </a:ext>
            </a:extLst>
          </p:cNvPr>
          <p:cNvSpPr txBox="1"/>
          <p:nvPr/>
        </p:nvSpPr>
        <p:spPr>
          <a:xfrm rot="5400000">
            <a:off x="6673298" y="1326840"/>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43" name="TextBox 42">
            <a:extLst>
              <a:ext uri="{FF2B5EF4-FFF2-40B4-BE49-F238E27FC236}">
                <a16:creationId xmlns:a16="http://schemas.microsoft.com/office/drawing/2014/main" id="{036563E3-A547-7D4A-83BE-19B77FACF654}"/>
              </a:ext>
            </a:extLst>
          </p:cNvPr>
          <p:cNvSpPr txBox="1"/>
          <p:nvPr/>
        </p:nvSpPr>
        <p:spPr>
          <a:xfrm rot="5400000">
            <a:off x="7835794" y="2464343"/>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44" name="TextBox 43">
            <a:extLst>
              <a:ext uri="{FF2B5EF4-FFF2-40B4-BE49-F238E27FC236}">
                <a16:creationId xmlns:a16="http://schemas.microsoft.com/office/drawing/2014/main" id="{54A6A980-5626-4944-BC80-7267DD0176C3}"/>
              </a:ext>
            </a:extLst>
          </p:cNvPr>
          <p:cNvSpPr txBox="1"/>
          <p:nvPr/>
        </p:nvSpPr>
        <p:spPr>
          <a:xfrm rot="5400000">
            <a:off x="9733840" y="1324211"/>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45" name="TextBox 44">
            <a:extLst>
              <a:ext uri="{FF2B5EF4-FFF2-40B4-BE49-F238E27FC236}">
                <a16:creationId xmlns:a16="http://schemas.microsoft.com/office/drawing/2014/main" id="{304870C2-1DFC-1C49-AF87-F186400355DA}"/>
              </a:ext>
            </a:extLst>
          </p:cNvPr>
          <p:cNvSpPr txBox="1"/>
          <p:nvPr/>
        </p:nvSpPr>
        <p:spPr>
          <a:xfrm rot="5400000">
            <a:off x="10889778" y="247782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46" name="TextBox 45">
            <a:extLst>
              <a:ext uri="{FF2B5EF4-FFF2-40B4-BE49-F238E27FC236}">
                <a16:creationId xmlns:a16="http://schemas.microsoft.com/office/drawing/2014/main" id="{7B92E0C2-AB5F-F84B-A078-1EDD1CDD8FD1}"/>
              </a:ext>
            </a:extLst>
          </p:cNvPr>
          <p:cNvSpPr txBox="1"/>
          <p:nvPr/>
        </p:nvSpPr>
        <p:spPr>
          <a:xfrm>
            <a:off x="112394" y="422502"/>
            <a:ext cx="1843790" cy="369332"/>
          </a:xfrm>
          <a:prstGeom prst="rect">
            <a:avLst/>
          </a:prstGeom>
          <a:noFill/>
        </p:spPr>
        <p:txBody>
          <a:bodyPr wrap="square" rtlCol="0">
            <a:spAutoFit/>
          </a:bodyPr>
          <a:lstStyle/>
          <a:p>
            <a:r>
              <a:rPr lang="en-US" dirty="0"/>
              <a:t>Childhood (0-11)</a:t>
            </a:r>
          </a:p>
        </p:txBody>
      </p:sp>
      <p:sp>
        <p:nvSpPr>
          <p:cNvPr id="47" name="TextBox 46">
            <a:extLst>
              <a:ext uri="{FF2B5EF4-FFF2-40B4-BE49-F238E27FC236}">
                <a16:creationId xmlns:a16="http://schemas.microsoft.com/office/drawing/2014/main" id="{5C00843D-514B-C041-8E43-FA8628645BA5}"/>
              </a:ext>
            </a:extLst>
          </p:cNvPr>
          <p:cNvSpPr txBox="1"/>
          <p:nvPr/>
        </p:nvSpPr>
        <p:spPr>
          <a:xfrm>
            <a:off x="2736069" y="402501"/>
            <a:ext cx="2099923" cy="369332"/>
          </a:xfrm>
          <a:prstGeom prst="rect">
            <a:avLst/>
          </a:prstGeom>
          <a:noFill/>
        </p:spPr>
        <p:txBody>
          <a:bodyPr wrap="square" rtlCol="0">
            <a:spAutoFit/>
          </a:bodyPr>
          <a:lstStyle/>
          <a:p>
            <a:r>
              <a:rPr lang="en-US" dirty="0"/>
              <a:t>Adolescence (12-18)</a:t>
            </a:r>
          </a:p>
        </p:txBody>
      </p:sp>
      <p:sp>
        <p:nvSpPr>
          <p:cNvPr id="48" name="TextBox 47">
            <a:extLst>
              <a:ext uri="{FF2B5EF4-FFF2-40B4-BE49-F238E27FC236}">
                <a16:creationId xmlns:a16="http://schemas.microsoft.com/office/drawing/2014/main" id="{B5661C42-4216-5B43-9F7F-CA8CA6E91A86}"/>
              </a:ext>
            </a:extLst>
          </p:cNvPr>
          <p:cNvSpPr txBox="1"/>
          <p:nvPr/>
        </p:nvSpPr>
        <p:spPr>
          <a:xfrm>
            <a:off x="5468877" y="402415"/>
            <a:ext cx="2564618" cy="369332"/>
          </a:xfrm>
          <a:prstGeom prst="rect">
            <a:avLst/>
          </a:prstGeom>
          <a:noFill/>
        </p:spPr>
        <p:txBody>
          <a:bodyPr wrap="square" rtlCol="0">
            <a:spAutoFit/>
          </a:bodyPr>
          <a:lstStyle/>
          <a:p>
            <a:r>
              <a:rPr lang="en-US" dirty="0"/>
              <a:t>Young Adulthood (19-25)</a:t>
            </a:r>
          </a:p>
        </p:txBody>
      </p:sp>
      <p:sp>
        <p:nvSpPr>
          <p:cNvPr id="49" name="TextBox 48">
            <a:extLst>
              <a:ext uri="{FF2B5EF4-FFF2-40B4-BE49-F238E27FC236}">
                <a16:creationId xmlns:a16="http://schemas.microsoft.com/office/drawing/2014/main" id="{C29A4883-67C6-0047-B162-91DC24C9F8BD}"/>
              </a:ext>
            </a:extLst>
          </p:cNvPr>
          <p:cNvSpPr txBox="1"/>
          <p:nvPr/>
        </p:nvSpPr>
        <p:spPr>
          <a:xfrm>
            <a:off x="9041967" y="422502"/>
            <a:ext cx="2564618" cy="369332"/>
          </a:xfrm>
          <a:prstGeom prst="rect">
            <a:avLst/>
          </a:prstGeom>
          <a:noFill/>
        </p:spPr>
        <p:txBody>
          <a:bodyPr wrap="square" rtlCol="0">
            <a:spAutoFit/>
          </a:bodyPr>
          <a:lstStyle/>
          <a:p>
            <a:r>
              <a:rPr lang="en-US" dirty="0"/>
              <a:t>Adulthood (26-45)</a:t>
            </a:r>
          </a:p>
        </p:txBody>
      </p:sp>
      <p:sp>
        <p:nvSpPr>
          <p:cNvPr id="50" name="Rectangle 49">
            <a:extLst>
              <a:ext uri="{FF2B5EF4-FFF2-40B4-BE49-F238E27FC236}">
                <a16:creationId xmlns:a16="http://schemas.microsoft.com/office/drawing/2014/main" id="{B8E39BCF-4966-5949-B1C6-B3B7785F589D}"/>
              </a:ext>
            </a:extLst>
          </p:cNvPr>
          <p:cNvSpPr/>
          <p:nvPr/>
        </p:nvSpPr>
        <p:spPr>
          <a:xfrm>
            <a:off x="3980796" y="68550"/>
            <a:ext cx="10343340" cy="369332"/>
          </a:xfrm>
          <a:prstGeom prst="rect">
            <a:avLst/>
          </a:prstGeom>
        </p:spPr>
        <p:txBody>
          <a:bodyPr wrap="square">
            <a:spAutoFit/>
          </a:bodyPr>
          <a:lstStyle/>
          <a:p>
            <a:r>
              <a:rPr lang="en-US" dirty="0"/>
              <a:t>ROI-ROI Connectivity Matrices</a:t>
            </a:r>
          </a:p>
        </p:txBody>
      </p:sp>
      <p:pic>
        <p:nvPicPr>
          <p:cNvPr id="5" name="Picture 4" descr="Chart, line chart&#10;&#10;Description automatically generated">
            <a:extLst>
              <a:ext uri="{FF2B5EF4-FFF2-40B4-BE49-F238E27FC236}">
                <a16:creationId xmlns:a16="http://schemas.microsoft.com/office/drawing/2014/main" id="{BE1875C0-3B05-844B-BD70-C3DCD57A9D60}"/>
              </a:ext>
            </a:extLst>
          </p:cNvPr>
          <p:cNvPicPr>
            <a:picLocks noChangeAspect="1"/>
          </p:cNvPicPr>
          <p:nvPr/>
        </p:nvPicPr>
        <p:blipFill>
          <a:blip r:embed="rId7"/>
          <a:stretch>
            <a:fillRect/>
          </a:stretch>
        </p:blipFill>
        <p:spPr>
          <a:xfrm>
            <a:off x="8032975" y="3838262"/>
            <a:ext cx="4001266" cy="2800886"/>
          </a:xfrm>
          <a:prstGeom prst="rect">
            <a:avLst/>
          </a:prstGeom>
        </p:spPr>
      </p:pic>
      <p:pic>
        <p:nvPicPr>
          <p:cNvPr id="8" name="Picture 7" descr="Chart, line chart&#10;&#10;Description automatically generated">
            <a:extLst>
              <a:ext uri="{FF2B5EF4-FFF2-40B4-BE49-F238E27FC236}">
                <a16:creationId xmlns:a16="http://schemas.microsoft.com/office/drawing/2014/main" id="{837E80DC-616A-834B-ADE0-DE862B84EA62}"/>
              </a:ext>
            </a:extLst>
          </p:cNvPr>
          <p:cNvPicPr>
            <a:picLocks noChangeAspect="1"/>
          </p:cNvPicPr>
          <p:nvPr/>
        </p:nvPicPr>
        <p:blipFill>
          <a:blip r:embed="rId8"/>
          <a:stretch>
            <a:fillRect/>
          </a:stretch>
        </p:blipFill>
        <p:spPr>
          <a:xfrm>
            <a:off x="4019632" y="3837508"/>
            <a:ext cx="3994976" cy="2796483"/>
          </a:xfrm>
          <a:prstGeom prst="rect">
            <a:avLst/>
          </a:prstGeom>
        </p:spPr>
      </p:pic>
      <p:pic>
        <p:nvPicPr>
          <p:cNvPr id="10" name="Picture 9" descr="Chart, line chart&#10;&#10;Description automatically generated">
            <a:extLst>
              <a:ext uri="{FF2B5EF4-FFF2-40B4-BE49-F238E27FC236}">
                <a16:creationId xmlns:a16="http://schemas.microsoft.com/office/drawing/2014/main" id="{718C06E5-F64A-1E4C-8C8E-90A389EE99CF}"/>
              </a:ext>
            </a:extLst>
          </p:cNvPr>
          <p:cNvPicPr>
            <a:picLocks noChangeAspect="1"/>
          </p:cNvPicPr>
          <p:nvPr/>
        </p:nvPicPr>
        <p:blipFill>
          <a:blip r:embed="rId9"/>
          <a:stretch>
            <a:fillRect/>
          </a:stretch>
        </p:blipFill>
        <p:spPr>
          <a:xfrm>
            <a:off x="0" y="3838262"/>
            <a:ext cx="4001266" cy="2800887"/>
          </a:xfrm>
          <a:prstGeom prst="rect">
            <a:avLst/>
          </a:prstGeom>
        </p:spPr>
      </p:pic>
    </p:spTree>
    <p:extLst>
      <p:ext uri="{BB962C8B-B14F-4D97-AF65-F5344CB8AC3E}">
        <p14:creationId xmlns:p14="http://schemas.microsoft.com/office/powerpoint/2010/main" val="3177297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DD3C3A75-EE91-D343-90BA-EEAFFB1B528F}"/>
              </a:ext>
            </a:extLst>
          </p:cNvPr>
          <p:cNvPicPr>
            <a:picLocks noChangeAspect="1"/>
          </p:cNvPicPr>
          <p:nvPr/>
        </p:nvPicPr>
        <p:blipFill>
          <a:blip r:embed="rId2"/>
          <a:stretch>
            <a:fillRect/>
          </a:stretch>
        </p:blipFill>
        <p:spPr>
          <a:xfrm>
            <a:off x="0" y="2551813"/>
            <a:ext cx="3892907" cy="2725035"/>
          </a:xfrm>
          <a:prstGeom prst="rect">
            <a:avLst/>
          </a:prstGeom>
        </p:spPr>
      </p:pic>
      <p:pic>
        <p:nvPicPr>
          <p:cNvPr id="7" name="Picture 6" descr="Chart, line chart&#10;&#10;Description automatically generated">
            <a:extLst>
              <a:ext uri="{FF2B5EF4-FFF2-40B4-BE49-F238E27FC236}">
                <a16:creationId xmlns:a16="http://schemas.microsoft.com/office/drawing/2014/main" id="{C45F85C8-7E4D-A34A-9AA7-4A70D1A4EAD5}"/>
              </a:ext>
            </a:extLst>
          </p:cNvPr>
          <p:cNvPicPr>
            <a:picLocks noChangeAspect="1"/>
          </p:cNvPicPr>
          <p:nvPr/>
        </p:nvPicPr>
        <p:blipFill>
          <a:blip r:embed="rId3"/>
          <a:stretch>
            <a:fillRect/>
          </a:stretch>
        </p:blipFill>
        <p:spPr>
          <a:xfrm>
            <a:off x="7947860" y="2551813"/>
            <a:ext cx="3892909" cy="2725036"/>
          </a:xfrm>
          <a:prstGeom prst="rect">
            <a:avLst/>
          </a:prstGeom>
        </p:spPr>
      </p:pic>
      <p:pic>
        <p:nvPicPr>
          <p:cNvPr id="9" name="Picture 8" descr="Chart, line chart&#10;&#10;Description automatically generated">
            <a:extLst>
              <a:ext uri="{FF2B5EF4-FFF2-40B4-BE49-F238E27FC236}">
                <a16:creationId xmlns:a16="http://schemas.microsoft.com/office/drawing/2014/main" id="{559C7642-2FD2-0E4B-8BCC-9C96E576D79B}"/>
              </a:ext>
            </a:extLst>
          </p:cNvPr>
          <p:cNvPicPr>
            <a:picLocks noChangeAspect="1"/>
          </p:cNvPicPr>
          <p:nvPr/>
        </p:nvPicPr>
        <p:blipFill>
          <a:blip r:embed="rId4"/>
          <a:stretch>
            <a:fillRect/>
          </a:stretch>
        </p:blipFill>
        <p:spPr>
          <a:xfrm>
            <a:off x="3973929" y="2551813"/>
            <a:ext cx="3892909" cy="2725036"/>
          </a:xfrm>
          <a:prstGeom prst="rect">
            <a:avLst/>
          </a:prstGeom>
        </p:spPr>
      </p:pic>
    </p:spTree>
    <p:extLst>
      <p:ext uri="{BB962C8B-B14F-4D97-AF65-F5344CB8AC3E}">
        <p14:creationId xmlns:p14="http://schemas.microsoft.com/office/powerpoint/2010/main" val="4107867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7275449" y="6067191"/>
            <a:ext cx="4494672"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Cluster Threshold: p&lt;0.05 FDR-corrected</a:t>
            </a:r>
          </a:p>
          <a:p>
            <a:r>
              <a:rPr lang="en-US" sz="1400" dirty="0">
                <a:latin typeface="Arial" panose="020B0604020202020204" pitchFamily="34" charset="0"/>
                <a:cs typeface="Arial" panose="020B0604020202020204" pitchFamily="34" charset="0"/>
              </a:rPr>
              <a:t>Voxel Threshold: p&lt;0.05 FDR-corrected</a:t>
            </a:r>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Main Effect of Developmental Timing of Exposure</a:t>
            </a:r>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CBB01A1B-681E-CE48-AF04-EA97708420AD}"/>
              </a:ext>
            </a:extLst>
          </p:cNvPr>
          <p:cNvSpPr txBox="1"/>
          <p:nvPr/>
        </p:nvSpPr>
        <p:spPr>
          <a:xfrm>
            <a:off x="-1" y="1241678"/>
            <a:ext cx="243191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7432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43191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pic>
        <p:nvPicPr>
          <p:cNvPr id="10" name="Picture 9" descr="Icon&#10;&#10;Description automatically generated">
            <a:extLst>
              <a:ext uri="{FF2B5EF4-FFF2-40B4-BE49-F238E27FC236}">
                <a16:creationId xmlns:a16="http://schemas.microsoft.com/office/drawing/2014/main" id="{CF468C78-38CD-2048-98D3-227106E24E9D}"/>
              </a:ext>
            </a:extLst>
          </p:cNvPr>
          <p:cNvPicPr>
            <a:picLocks noChangeAspect="1"/>
          </p:cNvPicPr>
          <p:nvPr/>
        </p:nvPicPr>
        <p:blipFill>
          <a:blip r:embed="rId3"/>
          <a:stretch>
            <a:fillRect/>
          </a:stretch>
        </p:blipFill>
        <p:spPr>
          <a:xfrm>
            <a:off x="0" y="6076347"/>
            <a:ext cx="2641708" cy="634696"/>
          </a:xfrm>
          <a:prstGeom prst="rect">
            <a:avLst/>
          </a:prstGeom>
        </p:spPr>
      </p:pic>
      <p:pic>
        <p:nvPicPr>
          <p:cNvPr id="4" name="Picture 3" descr="A close-up of several coins&#10;&#10;Description automatically generated with low confidence">
            <a:extLst>
              <a:ext uri="{FF2B5EF4-FFF2-40B4-BE49-F238E27FC236}">
                <a16:creationId xmlns:a16="http://schemas.microsoft.com/office/drawing/2014/main" id="{BD8462D4-F6F4-9145-87CF-EBF038993F8B}"/>
              </a:ext>
            </a:extLst>
          </p:cNvPr>
          <p:cNvPicPr>
            <a:picLocks noChangeAspect="1"/>
          </p:cNvPicPr>
          <p:nvPr/>
        </p:nvPicPr>
        <p:blipFill>
          <a:blip r:embed="rId4"/>
          <a:stretch>
            <a:fillRect/>
          </a:stretch>
        </p:blipFill>
        <p:spPr>
          <a:xfrm>
            <a:off x="2901813" y="2030178"/>
            <a:ext cx="8271329" cy="1456078"/>
          </a:xfrm>
          <a:prstGeom prst="rect">
            <a:avLst/>
          </a:prstGeom>
        </p:spPr>
      </p:pic>
      <p:pic>
        <p:nvPicPr>
          <p:cNvPr id="6" name="Picture 5">
            <a:extLst>
              <a:ext uri="{FF2B5EF4-FFF2-40B4-BE49-F238E27FC236}">
                <a16:creationId xmlns:a16="http://schemas.microsoft.com/office/drawing/2014/main" id="{10E4D570-E69A-C24F-986A-CE1327AA88F2}"/>
              </a:ext>
            </a:extLst>
          </p:cNvPr>
          <p:cNvPicPr>
            <a:picLocks noChangeAspect="1"/>
          </p:cNvPicPr>
          <p:nvPr/>
        </p:nvPicPr>
        <p:blipFill>
          <a:blip r:embed="rId5"/>
          <a:stretch>
            <a:fillRect/>
          </a:stretch>
        </p:blipFill>
        <p:spPr>
          <a:xfrm>
            <a:off x="2901810" y="3487566"/>
            <a:ext cx="8271337" cy="1456079"/>
          </a:xfrm>
          <a:prstGeom prst="rect">
            <a:avLst/>
          </a:prstGeom>
        </p:spPr>
      </p:pic>
    </p:spTree>
    <p:extLst>
      <p:ext uri="{BB962C8B-B14F-4D97-AF65-F5344CB8AC3E}">
        <p14:creationId xmlns:p14="http://schemas.microsoft.com/office/powerpoint/2010/main" val="4012272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8DDFECD2-26D6-D344-ABD0-DA653E41D0DF}"/>
              </a:ext>
            </a:extLst>
          </p:cNvPr>
          <p:cNvCxnSpPr/>
          <p:nvPr/>
        </p:nvCxnSpPr>
        <p:spPr>
          <a:xfrm>
            <a:off x="0" y="3429000"/>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3DC6BA3-9D5E-CF41-AD2D-1B3624A1AC94}"/>
              </a:ext>
            </a:extLst>
          </p:cNvPr>
          <p:cNvSpPr txBox="1"/>
          <p:nvPr/>
        </p:nvSpPr>
        <p:spPr>
          <a:xfrm>
            <a:off x="0" y="657888"/>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2" name="TextBox 21">
            <a:extLst>
              <a:ext uri="{FF2B5EF4-FFF2-40B4-BE49-F238E27FC236}">
                <a16:creationId xmlns:a16="http://schemas.microsoft.com/office/drawing/2014/main" id="{7AC4E64C-C5E4-0D4D-ACC1-E9F98F81B12A}"/>
              </a:ext>
            </a:extLst>
          </p:cNvPr>
          <p:cNvSpPr txBox="1"/>
          <p:nvPr/>
        </p:nvSpPr>
        <p:spPr>
          <a:xfrm>
            <a:off x="61231" y="2142724"/>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3" name="TextBox 22">
            <a:extLst>
              <a:ext uri="{FF2B5EF4-FFF2-40B4-BE49-F238E27FC236}">
                <a16:creationId xmlns:a16="http://schemas.microsoft.com/office/drawing/2014/main" id="{BC5EC4B8-6034-2D47-9E26-4F0244E80009}"/>
              </a:ext>
            </a:extLst>
          </p:cNvPr>
          <p:cNvSpPr txBox="1"/>
          <p:nvPr/>
        </p:nvSpPr>
        <p:spPr>
          <a:xfrm>
            <a:off x="0" y="1326492"/>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7C067D6E-2A34-4347-AD6E-794550E988E1}"/>
              </a:ext>
            </a:extLst>
          </p:cNvPr>
          <p:cNvSpPr txBox="1"/>
          <p:nvPr/>
        </p:nvSpPr>
        <p:spPr>
          <a:xfrm>
            <a:off x="0" y="2841500"/>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pic>
        <p:nvPicPr>
          <p:cNvPr id="10" name="Picture 9">
            <a:extLst>
              <a:ext uri="{FF2B5EF4-FFF2-40B4-BE49-F238E27FC236}">
                <a16:creationId xmlns:a16="http://schemas.microsoft.com/office/drawing/2014/main" id="{95AB1C36-70AF-2147-85B0-CAE948D0AF95}"/>
              </a:ext>
            </a:extLst>
          </p:cNvPr>
          <p:cNvPicPr>
            <a:picLocks noChangeAspect="1"/>
          </p:cNvPicPr>
          <p:nvPr/>
        </p:nvPicPr>
        <p:blipFill>
          <a:blip r:embed="rId3"/>
          <a:stretch>
            <a:fillRect/>
          </a:stretch>
        </p:blipFill>
        <p:spPr>
          <a:xfrm>
            <a:off x="1841703" y="1168602"/>
            <a:ext cx="4160992" cy="734727"/>
          </a:xfrm>
          <a:prstGeom prst="rect">
            <a:avLst/>
          </a:prstGeom>
        </p:spPr>
      </p:pic>
      <p:sp>
        <p:nvSpPr>
          <p:cNvPr id="11" name="TextBox 10">
            <a:extLst>
              <a:ext uri="{FF2B5EF4-FFF2-40B4-BE49-F238E27FC236}">
                <a16:creationId xmlns:a16="http://schemas.microsoft.com/office/drawing/2014/main" id="{E853D7A9-638B-044C-B4DF-6A47F5385CAF}"/>
              </a:ext>
            </a:extLst>
          </p:cNvPr>
          <p:cNvSpPr txBox="1"/>
          <p:nvPr/>
        </p:nvSpPr>
        <p:spPr>
          <a:xfrm>
            <a:off x="3195379" y="2915160"/>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2" name="TextBox 11">
            <a:extLst>
              <a:ext uri="{FF2B5EF4-FFF2-40B4-BE49-F238E27FC236}">
                <a16:creationId xmlns:a16="http://schemas.microsoft.com/office/drawing/2014/main" id="{FC940078-D8ED-324E-BDD5-F894A6261D1E}"/>
              </a:ext>
            </a:extLst>
          </p:cNvPr>
          <p:cNvSpPr txBox="1"/>
          <p:nvPr/>
        </p:nvSpPr>
        <p:spPr>
          <a:xfrm>
            <a:off x="3195379" y="2150382"/>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3" name="TextBox 12">
            <a:extLst>
              <a:ext uri="{FF2B5EF4-FFF2-40B4-BE49-F238E27FC236}">
                <a16:creationId xmlns:a16="http://schemas.microsoft.com/office/drawing/2014/main" id="{2432B45B-4A00-B64E-9037-049AFB052ACE}"/>
              </a:ext>
            </a:extLst>
          </p:cNvPr>
          <p:cNvSpPr txBox="1"/>
          <p:nvPr/>
        </p:nvSpPr>
        <p:spPr>
          <a:xfrm>
            <a:off x="3195379" y="585562"/>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7" name="TextBox 16">
            <a:extLst>
              <a:ext uri="{FF2B5EF4-FFF2-40B4-BE49-F238E27FC236}">
                <a16:creationId xmlns:a16="http://schemas.microsoft.com/office/drawing/2014/main" id="{DFD95649-0D5E-2345-9228-C61FD9D4E100}"/>
              </a:ext>
            </a:extLst>
          </p:cNvPr>
          <p:cNvSpPr txBox="1"/>
          <p:nvPr/>
        </p:nvSpPr>
        <p:spPr>
          <a:xfrm>
            <a:off x="1841703" y="3490681"/>
            <a:ext cx="580845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Auditory Network Seed-Based Functional Connectivity</a:t>
            </a:r>
          </a:p>
        </p:txBody>
      </p:sp>
      <p:sp>
        <p:nvSpPr>
          <p:cNvPr id="25" name="TextBox 24">
            <a:extLst>
              <a:ext uri="{FF2B5EF4-FFF2-40B4-BE49-F238E27FC236}">
                <a16:creationId xmlns:a16="http://schemas.microsoft.com/office/drawing/2014/main" id="{632E8A32-1988-464A-8940-CF348577E633}"/>
              </a:ext>
            </a:extLst>
          </p:cNvPr>
          <p:cNvSpPr txBox="1"/>
          <p:nvPr/>
        </p:nvSpPr>
        <p:spPr>
          <a:xfrm>
            <a:off x="0" y="4016500"/>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6" name="TextBox 25">
            <a:extLst>
              <a:ext uri="{FF2B5EF4-FFF2-40B4-BE49-F238E27FC236}">
                <a16:creationId xmlns:a16="http://schemas.microsoft.com/office/drawing/2014/main" id="{B7C2B166-19D2-C642-97E1-DDA628630BD4}"/>
              </a:ext>
            </a:extLst>
          </p:cNvPr>
          <p:cNvSpPr txBox="1"/>
          <p:nvPr/>
        </p:nvSpPr>
        <p:spPr>
          <a:xfrm>
            <a:off x="0" y="553150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7" name="TextBox 26">
            <a:extLst>
              <a:ext uri="{FF2B5EF4-FFF2-40B4-BE49-F238E27FC236}">
                <a16:creationId xmlns:a16="http://schemas.microsoft.com/office/drawing/2014/main" id="{61BB39DF-3FDC-E54F-B2B2-D66A6BE55C87}"/>
              </a:ext>
            </a:extLst>
          </p:cNvPr>
          <p:cNvSpPr txBox="1"/>
          <p:nvPr/>
        </p:nvSpPr>
        <p:spPr>
          <a:xfrm>
            <a:off x="0" y="4774004"/>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8" name="TextBox 27">
            <a:extLst>
              <a:ext uri="{FF2B5EF4-FFF2-40B4-BE49-F238E27FC236}">
                <a16:creationId xmlns:a16="http://schemas.microsoft.com/office/drawing/2014/main" id="{6BF5B5B5-72A7-834C-8407-EDE6E29A615D}"/>
              </a:ext>
            </a:extLst>
          </p:cNvPr>
          <p:cNvSpPr txBox="1"/>
          <p:nvPr/>
        </p:nvSpPr>
        <p:spPr>
          <a:xfrm>
            <a:off x="0" y="6289012"/>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29" name="TextBox 28">
            <a:extLst>
              <a:ext uri="{FF2B5EF4-FFF2-40B4-BE49-F238E27FC236}">
                <a16:creationId xmlns:a16="http://schemas.microsoft.com/office/drawing/2014/main" id="{55830FC4-EECA-374F-9E8F-7C678B5EBFF9}"/>
              </a:ext>
            </a:extLst>
          </p:cNvPr>
          <p:cNvSpPr txBox="1"/>
          <p:nvPr/>
        </p:nvSpPr>
        <p:spPr>
          <a:xfrm>
            <a:off x="3195379" y="6166074"/>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30" name="Picture 29">
            <a:extLst>
              <a:ext uri="{FF2B5EF4-FFF2-40B4-BE49-F238E27FC236}">
                <a16:creationId xmlns:a16="http://schemas.microsoft.com/office/drawing/2014/main" id="{31201A04-E9E1-1B41-A7CE-D3F556FFB069}"/>
              </a:ext>
            </a:extLst>
          </p:cNvPr>
          <p:cNvPicPr>
            <a:picLocks noChangeAspect="1"/>
          </p:cNvPicPr>
          <p:nvPr/>
        </p:nvPicPr>
        <p:blipFill>
          <a:blip r:embed="rId4"/>
          <a:stretch>
            <a:fillRect/>
          </a:stretch>
        </p:blipFill>
        <p:spPr>
          <a:xfrm>
            <a:off x="1953170" y="5247931"/>
            <a:ext cx="4142830" cy="731520"/>
          </a:xfrm>
          <a:prstGeom prst="rect">
            <a:avLst/>
          </a:prstGeom>
        </p:spPr>
      </p:pic>
      <p:pic>
        <p:nvPicPr>
          <p:cNvPr id="31" name="Picture 30">
            <a:extLst>
              <a:ext uri="{FF2B5EF4-FFF2-40B4-BE49-F238E27FC236}">
                <a16:creationId xmlns:a16="http://schemas.microsoft.com/office/drawing/2014/main" id="{ECEC5F8E-6DB4-E64F-AD39-03D60E990024}"/>
              </a:ext>
            </a:extLst>
          </p:cNvPr>
          <p:cNvPicPr>
            <a:picLocks noChangeAspect="1"/>
          </p:cNvPicPr>
          <p:nvPr/>
        </p:nvPicPr>
        <p:blipFill>
          <a:blip r:embed="rId5"/>
          <a:stretch>
            <a:fillRect/>
          </a:stretch>
        </p:blipFill>
        <p:spPr>
          <a:xfrm>
            <a:off x="1953170" y="4514065"/>
            <a:ext cx="4142830" cy="731520"/>
          </a:xfrm>
          <a:prstGeom prst="rect">
            <a:avLst/>
          </a:prstGeom>
        </p:spPr>
      </p:pic>
      <p:pic>
        <p:nvPicPr>
          <p:cNvPr id="32" name="Picture 31">
            <a:extLst>
              <a:ext uri="{FF2B5EF4-FFF2-40B4-BE49-F238E27FC236}">
                <a16:creationId xmlns:a16="http://schemas.microsoft.com/office/drawing/2014/main" id="{D7E79FB1-F7D2-1E4C-B951-C0457F989A13}"/>
              </a:ext>
            </a:extLst>
          </p:cNvPr>
          <p:cNvPicPr>
            <a:picLocks noChangeAspect="1"/>
          </p:cNvPicPr>
          <p:nvPr/>
        </p:nvPicPr>
        <p:blipFill>
          <a:blip r:embed="rId6"/>
          <a:stretch>
            <a:fillRect/>
          </a:stretch>
        </p:blipFill>
        <p:spPr>
          <a:xfrm>
            <a:off x="1953170" y="3798421"/>
            <a:ext cx="4142830" cy="731520"/>
          </a:xfrm>
          <a:prstGeom prst="rect">
            <a:avLst/>
          </a:prstGeom>
        </p:spPr>
      </p:pic>
      <p:pic>
        <p:nvPicPr>
          <p:cNvPr id="3" name="Picture 2">
            <a:extLst>
              <a:ext uri="{FF2B5EF4-FFF2-40B4-BE49-F238E27FC236}">
                <a16:creationId xmlns:a16="http://schemas.microsoft.com/office/drawing/2014/main" id="{57277744-A164-1248-ADD9-F646E4CE3723}"/>
              </a:ext>
            </a:extLst>
          </p:cNvPr>
          <p:cNvPicPr>
            <a:picLocks noChangeAspect="1"/>
          </p:cNvPicPr>
          <p:nvPr/>
        </p:nvPicPr>
        <p:blipFill>
          <a:blip r:embed="rId7"/>
          <a:stretch>
            <a:fillRect/>
          </a:stretch>
        </p:blipFill>
        <p:spPr>
          <a:xfrm>
            <a:off x="23150" y="16607"/>
            <a:ext cx="1664684" cy="542400"/>
          </a:xfrm>
          <a:prstGeom prst="rect">
            <a:avLst/>
          </a:prstGeom>
        </p:spPr>
      </p:pic>
      <p:sp>
        <p:nvSpPr>
          <p:cNvPr id="9" name="TextBox 8">
            <a:extLst>
              <a:ext uri="{FF2B5EF4-FFF2-40B4-BE49-F238E27FC236}">
                <a16:creationId xmlns:a16="http://schemas.microsoft.com/office/drawing/2014/main" id="{006E286E-1B0B-F04D-B92C-70C8D143E165}"/>
              </a:ext>
            </a:extLst>
          </p:cNvPr>
          <p:cNvSpPr txBox="1"/>
          <p:nvPr/>
        </p:nvSpPr>
        <p:spPr>
          <a:xfrm>
            <a:off x="3918188" y="2992214"/>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sp>
        <p:nvSpPr>
          <p:cNvPr id="20" name="TextBox 19">
            <a:extLst>
              <a:ext uri="{FF2B5EF4-FFF2-40B4-BE49-F238E27FC236}">
                <a16:creationId xmlns:a16="http://schemas.microsoft.com/office/drawing/2014/main" id="{56E2B647-6AC3-904A-BE75-1F159401798A}"/>
              </a:ext>
            </a:extLst>
          </p:cNvPr>
          <p:cNvSpPr txBox="1"/>
          <p:nvPr/>
        </p:nvSpPr>
        <p:spPr>
          <a:xfrm>
            <a:off x="1816107" y="120719"/>
            <a:ext cx="469628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mPFC Seed-Based Functional Connectivity</a:t>
            </a:r>
          </a:p>
        </p:txBody>
      </p:sp>
      <p:sp>
        <p:nvSpPr>
          <p:cNvPr id="34" name="TextBox 33">
            <a:extLst>
              <a:ext uri="{FF2B5EF4-FFF2-40B4-BE49-F238E27FC236}">
                <a16:creationId xmlns:a16="http://schemas.microsoft.com/office/drawing/2014/main" id="{FAEF5DF2-C117-F94E-95F3-B0A1F8A8ED9C}"/>
              </a:ext>
            </a:extLst>
          </p:cNvPr>
          <p:cNvSpPr txBox="1"/>
          <p:nvPr/>
        </p:nvSpPr>
        <p:spPr>
          <a:xfrm>
            <a:off x="3922199" y="6457890"/>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pic>
        <p:nvPicPr>
          <p:cNvPr id="5" name="Picture 4">
            <a:extLst>
              <a:ext uri="{FF2B5EF4-FFF2-40B4-BE49-F238E27FC236}">
                <a16:creationId xmlns:a16="http://schemas.microsoft.com/office/drawing/2014/main" id="{D950FB5E-24E2-7840-A41B-75D9755E4136}"/>
              </a:ext>
            </a:extLst>
          </p:cNvPr>
          <p:cNvPicPr>
            <a:picLocks noChangeAspect="1"/>
          </p:cNvPicPr>
          <p:nvPr/>
        </p:nvPicPr>
        <p:blipFill>
          <a:blip r:embed="rId8"/>
          <a:stretch>
            <a:fillRect/>
          </a:stretch>
        </p:blipFill>
        <p:spPr>
          <a:xfrm>
            <a:off x="10606" y="3457498"/>
            <a:ext cx="1677228" cy="546487"/>
          </a:xfrm>
          <a:prstGeom prst="rect">
            <a:avLst/>
          </a:prstGeom>
        </p:spPr>
      </p:pic>
    </p:spTree>
    <p:extLst>
      <p:ext uri="{BB962C8B-B14F-4D97-AF65-F5344CB8AC3E}">
        <p14:creationId xmlns:p14="http://schemas.microsoft.com/office/powerpoint/2010/main" val="6885823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hlinkClick r:id="rId2"/>
            <a:extLst>
              <a:ext uri="{FF2B5EF4-FFF2-40B4-BE49-F238E27FC236}">
                <a16:creationId xmlns:a16="http://schemas.microsoft.com/office/drawing/2014/main" id="{BFE54AC1-A3E9-C346-93F4-2293C865DC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Chart, line chart&#10;&#10;Description automatically generated">
            <a:extLst>
              <a:ext uri="{FF2B5EF4-FFF2-40B4-BE49-F238E27FC236}">
                <a16:creationId xmlns:a16="http://schemas.microsoft.com/office/drawing/2014/main" id="{148267D8-2A37-B041-B063-5531FB4E9FF7}"/>
              </a:ext>
            </a:extLst>
          </p:cNvPr>
          <p:cNvPicPr>
            <a:picLocks noChangeAspect="1"/>
          </p:cNvPicPr>
          <p:nvPr/>
        </p:nvPicPr>
        <p:blipFill>
          <a:blip r:embed="rId3"/>
          <a:stretch>
            <a:fillRect/>
          </a:stretch>
        </p:blipFill>
        <p:spPr>
          <a:xfrm>
            <a:off x="141669" y="510327"/>
            <a:ext cx="11734800" cy="5867400"/>
          </a:xfrm>
          <a:prstGeom prst="rect">
            <a:avLst/>
          </a:prstGeom>
        </p:spPr>
      </p:pic>
    </p:spTree>
    <p:extLst>
      <p:ext uri="{BB962C8B-B14F-4D97-AF65-F5344CB8AC3E}">
        <p14:creationId xmlns:p14="http://schemas.microsoft.com/office/powerpoint/2010/main" val="10342248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446C60-FE1A-5C42-8391-E443093C8DF4}"/>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pic>
        <p:nvPicPr>
          <p:cNvPr id="9" name="Picture 8" descr="Radar chart&#10;&#10;Description automatically generated with medium confidence">
            <a:extLst>
              <a:ext uri="{FF2B5EF4-FFF2-40B4-BE49-F238E27FC236}">
                <a16:creationId xmlns:a16="http://schemas.microsoft.com/office/drawing/2014/main" id="{18694E19-523E-C546-BA4F-B193628757F3}"/>
              </a:ext>
            </a:extLst>
          </p:cNvPr>
          <p:cNvPicPr>
            <a:picLocks noChangeAspect="1"/>
          </p:cNvPicPr>
          <p:nvPr/>
        </p:nvPicPr>
        <p:blipFill>
          <a:blip r:embed="rId2"/>
          <a:stretch>
            <a:fillRect/>
          </a:stretch>
        </p:blipFill>
        <p:spPr>
          <a:xfrm>
            <a:off x="2971911" y="3484836"/>
            <a:ext cx="4299273" cy="2850635"/>
          </a:xfrm>
          <a:prstGeom prst="rect">
            <a:avLst/>
          </a:prstGeom>
        </p:spPr>
      </p:pic>
      <p:pic>
        <p:nvPicPr>
          <p:cNvPr id="7" name="Picture 6" descr="Chart, radar chart&#10;&#10;Description automatically generated">
            <a:extLst>
              <a:ext uri="{FF2B5EF4-FFF2-40B4-BE49-F238E27FC236}">
                <a16:creationId xmlns:a16="http://schemas.microsoft.com/office/drawing/2014/main" id="{FFA43476-9625-AF46-B7C4-CF3AA30E9483}"/>
              </a:ext>
            </a:extLst>
          </p:cNvPr>
          <p:cNvPicPr>
            <a:picLocks noChangeAspect="1"/>
          </p:cNvPicPr>
          <p:nvPr/>
        </p:nvPicPr>
        <p:blipFill>
          <a:blip r:embed="rId3">
            <a:clrChange>
              <a:clrFrom>
                <a:srgbClr val="F9F9F9"/>
              </a:clrFrom>
              <a:clrTo>
                <a:srgbClr val="F9F9F9">
                  <a:alpha val="0"/>
                </a:srgbClr>
              </a:clrTo>
            </a:clrChange>
          </a:blip>
          <a:stretch>
            <a:fillRect/>
          </a:stretch>
        </p:blipFill>
        <p:spPr>
          <a:xfrm>
            <a:off x="-1565909" y="3526362"/>
            <a:ext cx="5686104" cy="2850634"/>
          </a:xfrm>
          <a:prstGeom prst="rect">
            <a:avLst/>
          </a:prstGeom>
        </p:spPr>
      </p:pic>
      <p:sp>
        <p:nvSpPr>
          <p:cNvPr id="10" name="TextBox 9">
            <a:extLst>
              <a:ext uri="{FF2B5EF4-FFF2-40B4-BE49-F238E27FC236}">
                <a16:creationId xmlns:a16="http://schemas.microsoft.com/office/drawing/2014/main" id="{4249B1D1-ADD4-384B-A5E2-A1924891806D}"/>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1" name="TextBox 10">
            <a:extLst>
              <a:ext uri="{FF2B5EF4-FFF2-40B4-BE49-F238E27FC236}">
                <a16:creationId xmlns:a16="http://schemas.microsoft.com/office/drawing/2014/main" id="{92001804-8A80-BE4B-B2EE-55724A1222B9}"/>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2" name="TextBox 11">
            <a:extLst>
              <a:ext uri="{FF2B5EF4-FFF2-40B4-BE49-F238E27FC236}">
                <a16:creationId xmlns:a16="http://schemas.microsoft.com/office/drawing/2014/main" id="{6855FC44-249C-0049-BAE8-38447ADAAC33}"/>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3" name="TextBox 12">
            <a:extLst>
              <a:ext uri="{FF2B5EF4-FFF2-40B4-BE49-F238E27FC236}">
                <a16:creationId xmlns:a16="http://schemas.microsoft.com/office/drawing/2014/main" id="{9716F08E-8DC9-CD4D-B389-DCE55EF34EAD}"/>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4" name="TextBox 13">
            <a:extLst>
              <a:ext uri="{FF2B5EF4-FFF2-40B4-BE49-F238E27FC236}">
                <a16:creationId xmlns:a16="http://schemas.microsoft.com/office/drawing/2014/main" id="{94DB1502-42D9-1E47-AE3C-53653E4C3D70}"/>
              </a:ext>
            </a:extLst>
          </p:cNvPr>
          <p:cNvSpPr txBox="1"/>
          <p:nvPr/>
        </p:nvSpPr>
        <p:spPr>
          <a:xfrm>
            <a:off x="7960978"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5" name="TextBox 14">
            <a:extLst>
              <a:ext uri="{FF2B5EF4-FFF2-40B4-BE49-F238E27FC236}">
                <a16:creationId xmlns:a16="http://schemas.microsoft.com/office/drawing/2014/main" id="{4C6B1A94-DEBE-F440-8CF6-1A885027C538}"/>
              </a:ext>
            </a:extLst>
          </p:cNvPr>
          <p:cNvSpPr txBox="1"/>
          <p:nvPr/>
        </p:nvSpPr>
        <p:spPr>
          <a:xfrm>
            <a:off x="10690696"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17" name="Picture 16" descr="Diagram&#10;&#10;Description automatically generated">
            <a:extLst>
              <a:ext uri="{FF2B5EF4-FFF2-40B4-BE49-F238E27FC236}">
                <a16:creationId xmlns:a16="http://schemas.microsoft.com/office/drawing/2014/main" id="{405D7AFA-1C00-E24A-A060-111891B1517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82377" y="617673"/>
            <a:ext cx="4297900" cy="2850634"/>
          </a:xfrm>
          <a:prstGeom prst="rect">
            <a:avLst/>
          </a:prstGeom>
        </p:spPr>
      </p:pic>
      <p:pic>
        <p:nvPicPr>
          <p:cNvPr id="21" name="Picture 20" descr="Diagram&#10;&#10;Description automatically generated">
            <a:extLst>
              <a:ext uri="{FF2B5EF4-FFF2-40B4-BE49-F238E27FC236}">
                <a16:creationId xmlns:a16="http://schemas.microsoft.com/office/drawing/2014/main" id="{5436B9BA-1A05-A240-BE89-32E8509955FB}"/>
              </a:ext>
            </a:extLst>
          </p:cNvPr>
          <p:cNvPicPr>
            <a:picLocks noChangeAspect="1"/>
          </p:cNvPicPr>
          <p:nvPr/>
        </p:nvPicPr>
        <p:blipFill>
          <a:blip r:embed="rId5"/>
          <a:stretch>
            <a:fillRect/>
          </a:stretch>
        </p:blipFill>
        <p:spPr>
          <a:xfrm>
            <a:off x="6096000" y="591779"/>
            <a:ext cx="4299272" cy="2850634"/>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E591CF17-C730-3342-B486-2F1D2D116254}"/>
              </a:ext>
            </a:extLst>
          </p:cNvPr>
          <p:cNvPicPr>
            <a:picLocks noChangeAspect="1"/>
          </p:cNvPicPr>
          <p:nvPr/>
        </p:nvPicPr>
        <p:blipFill rotWithShape="1">
          <a:blip r:embed="rId6"/>
          <a:srcRect l="21431"/>
          <a:stretch/>
        </p:blipFill>
        <p:spPr>
          <a:xfrm>
            <a:off x="3580685" y="594447"/>
            <a:ext cx="3376821" cy="2850634"/>
          </a:xfrm>
          <a:prstGeom prst="rect">
            <a:avLst/>
          </a:prstGeom>
        </p:spPr>
      </p:pic>
      <p:sp>
        <p:nvSpPr>
          <p:cNvPr id="22" name="TextBox 21">
            <a:extLst>
              <a:ext uri="{FF2B5EF4-FFF2-40B4-BE49-F238E27FC236}">
                <a16:creationId xmlns:a16="http://schemas.microsoft.com/office/drawing/2014/main" id="{F205DE74-3759-6844-8C3A-D279D38A9641}"/>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23" name="TextBox 22">
            <a:extLst>
              <a:ext uri="{FF2B5EF4-FFF2-40B4-BE49-F238E27FC236}">
                <a16:creationId xmlns:a16="http://schemas.microsoft.com/office/drawing/2014/main" id="{4C1E711B-3322-BA4B-8837-97C1783AF7F1}"/>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4" name="TextBox 23">
            <a:extLst>
              <a:ext uri="{FF2B5EF4-FFF2-40B4-BE49-F238E27FC236}">
                <a16:creationId xmlns:a16="http://schemas.microsoft.com/office/drawing/2014/main" id="{86FF185C-BC76-3048-9E35-EFBBE243CCDD}"/>
              </a:ext>
            </a:extLst>
          </p:cNvPr>
          <p:cNvSpPr txBox="1"/>
          <p:nvPr/>
        </p:nvSpPr>
        <p:spPr>
          <a:xfrm>
            <a:off x="3816578" y="3455158"/>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Schaefer 300 Parcel 17 Network Parcellation</a:t>
            </a:r>
          </a:p>
        </p:txBody>
      </p:sp>
      <p:sp>
        <p:nvSpPr>
          <p:cNvPr id="25" name="TextBox 24">
            <a:extLst>
              <a:ext uri="{FF2B5EF4-FFF2-40B4-BE49-F238E27FC236}">
                <a16:creationId xmlns:a16="http://schemas.microsoft.com/office/drawing/2014/main" id="{1F786E90-60C6-374D-9717-0FD39D352C39}"/>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Tree>
    <p:extLst>
      <p:ext uri="{BB962C8B-B14F-4D97-AF65-F5344CB8AC3E}">
        <p14:creationId xmlns:p14="http://schemas.microsoft.com/office/powerpoint/2010/main" val="185001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818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0FED58-794D-3748-829D-DEF278231B21}"/>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sp>
        <p:nvSpPr>
          <p:cNvPr id="9" name="TextBox 8">
            <a:extLst>
              <a:ext uri="{FF2B5EF4-FFF2-40B4-BE49-F238E27FC236}">
                <a16:creationId xmlns:a16="http://schemas.microsoft.com/office/drawing/2014/main" id="{6969377E-0648-E843-A032-C042FEA08CBC}"/>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0" name="TextBox 9">
            <a:extLst>
              <a:ext uri="{FF2B5EF4-FFF2-40B4-BE49-F238E27FC236}">
                <a16:creationId xmlns:a16="http://schemas.microsoft.com/office/drawing/2014/main" id="{88DC4638-03A6-DB40-830D-3D2D643D796C}"/>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1" name="TextBox 10">
            <a:extLst>
              <a:ext uri="{FF2B5EF4-FFF2-40B4-BE49-F238E27FC236}">
                <a16:creationId xmlns:a16="http://schemas.microsoft.com/office/drawing/2014/main" id="{D7239FDC-FEA5-A142-8880-BCC005BDAB07}"/>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2" name="TextBox 11">
            <a:extLst>
              <a:ext uri="{FF2B5EF4-FFF2-40B4-BE49-F238E27FC236}">
                <a16:creationId xmlns:a16="http://schemas.microsoft.com/office/drawing/2014/main" id="{B85D2085-233B-B24D-A48E-38418B07CC1C}"/>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8" name="TextBox 17">
            <a:extLst>
              <a:ext uri="{FF2B5EF4-FFF2-40B4-BE49-F238E27FC236}">
                <a16:creationId xmlns:a16="http://schemas.microsoft.com/office/drawing/2014/main" id="{2A2F757B-EAB8-1843-B54E-69E9AA9B5827}"/>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9" name="TextBox 18">
            <a:extLst>
              <a:ext uri="{FF2B5EF4-FFF2-40B4-BE49-F238E27FC236}">
                <a16:creationId xmlns:a16="http://schemas.microsoft.com/office/drawing/2014/main" id="{6AD38B66-7430-7647-9234-0AB3B04BEF65}"/>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1" name="TextBox 20">
            <a:extLst>
              <a:ext uri="{FF2B5EF4-FFF2-40B4-BE49-F238E27FC236}">
                <a16:creationId xmlns:a16="http://schemas.microsoft.com/office/drawing/2014/main" id="{1278A9AB-10FC-F643-8B3D-D56327A32491}"/>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Tree>
    <p:extLst>
      <p:ext uri="{BB962C8B-B14F-4D97-AF65-F5344CB8AC3E}">
        <p14:creationId xmlns:p14="http://schemas.microsoft.com/office/powerpoint/2010/main" val="3021208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radar chart&#10;&#10;Description automatically generated">
            <a:extLst>
              <a:ext uri="{FF2B5EF4-FFF2-40B4-BE49-F238E27FC236}">
                <a16:creationId xmlns:a16="http://schemas.microsoft.com/office/drawing/2014/main" id="{17033D60-E433-FC47-AF06-5FE885932779}"/>
              </a:ext>
            </a:extLst>
          </p:cNvPr>
          <p:cNvPicPr>
            <a:picLocks noChangeAspect="1"/>
          </p:cNvPicPr>
          <p:nvPr/>
        </p:nvPicPr>
        <p:blipFill>
          <a:blip r:embed="rId2"/>
          <a:stretch>
            <a:fillRect/>
          </a:stretch>
        </p:blipFill>
        <p:spPr>
          <a:xfrm>
            <a:off x="503583" y="-703803"/>
            <a:ext cx="11370365" cy="7754788"/>
          </a:xfrm>
          <a:prstGeom prst="rect">
            <a:avLst/>
          </a:prstGeom>
        </p:spPr>
      </p:pic>
    </p:spTree>
    <p:extLst>
      <p:ext uri="{BB962C8B-B14F-4D97-AF65-F5344CB8AC3E}">
        <p14:creationId xmlns:p14="http://schemas.microsoft.com/office/powerpoint/2010/main" val="3341047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61E61555-4C26-B240-AC04-39D5C65FC05B}"/>
              </a:ext>
            </a:extLst>
          </p:cNvPr>
          <p:cNvPicPr>
            <a:picLocks noChangeAspect="1"/>
          </p:cNvPicPr>
          <p:nvPr/>
        </p:nvPicPr>
        <p:blipFill>
          <a:blip r:embed="rId2"/>
          <a:stretch>
            <a:fillRect/>
          </a:stretch>
        </p:blipFill>
        <p:spPr>
          <a:xfrm>
            <a:off x="143938" y="501370"/>
            <a:ext cx="11277600" cy="7505869"/>
          </a:xfrm>
          <a:prstGeom prst="rect">
            <a:avLst/>
          </a:prstGeom>
        </p:spPr>
      </p:pic>
    </p:spTree>
    <p:extLst>
      <p:ext uri="{BB962C8B-B14F-4D97-AF65-F5344CB8AC3E}">
        <p14:creationId xmlns:p14="http://schemas.microsoft.com/office/powerpoint/2010/main" val="3606390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Childhood(0-11)</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923330"/>
          </a:xfrm>
          <a:prstGeom prst="rect">
            <a:avLst/>
          </a:prstGeom>
          <a:noFill/>
        </p:spPr>
        <p:txBody>
          <a:bodyPr wrap="square" rtlCol="0">
            <a:spAutoFit/>
          </a:bodyPr>
          <a:lstStyle/>
          <a:p>
            <a:r>
              <a:rPr lang="en-US" dirty="0"/>
              <a:t>Adolescence (12-18)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BP</a:t>
            </a:r>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with medium confidence">
            <a:extLst>
              <a:ext uri="{FF2B5EF4-FFF2-40B4-BE49-F238E27FC236}">
                <a16:creationId xmlns:a16="http://schemas.microsoft.com/office/drawing/2014/main" id="{BC1C381B-4DBC-4E49-8E46-97A6AE453955}"/>
              </a:ext>
            </a:extLst>
          </p:cNvPr>
          <p:cNvPicPr>
            <a:picLocks noChangeAspect="1"/>
          </p:cNvPicPr>
          <p:nvPr/>
        </p:nvPicPr>
        <p:blipFill>
          <a:blip r:embed="rId2"/>
          <a:stretch>
            <a:fillRect/>
          </a:stretch>
        </p:blipFill>
        <p:spPr>
          <a:xfrm>
            <a:off x="1900238" y="1462378"/>
            <a:ext cx="9341574" cy="1429818"/>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6EC97434-486B-8F40-A032-4A556A532EF9}"/>
              </a:ext>
            </a:extLst>
          </p:cNvPr>
          <p:cNvPicPr>
            <a:picLocks noChangeAspect="1"/>
          </p:cNvPicPr>
          <p:nvPr/>
        </p:nvPicPr>
        <p:blipFill>
          <a:blip r:embed="rId3"/>
          <a:stretch>
            <a:fillRect/>
          </a:stretch>
        </p:blipFill>
        <p:spPr>
          <a:xfrm>
            <a:off x="1900238" y="3679450"/>
            <a:ext cx="9325281" cy="1427324"/>
          </a:xfrm>
          <a:prstGeom prst="rect">
            <a:avLst/>
          </a:prstGeom>
        </p:spPr>
      </p:pic>
      <p:sp>
        <p:nvSpPr>
          <p:cNvPr id="23" name="Rectangle 22">
            <a:extLst>
              <a:ext uri="{FF2B5EF4-FFF2-40B4-BE49-F238E27FC236}">
                <a16:creationId xmlns:a16="http://schemas.microsoft.com/office/drawing/2014/main" id="{38876F6B-BC88-C041-AE30-90380BE336F7}"/>
              </a:ext>
            </a:extLst>
          </p:cNvPr>
          <p:cNvSpPr/>
          <p:nvPr/>
        </p:nvSpPr>
        <p:spPr>
          <a:xfrm>
            <a:off x="3684936" y="693069"/>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C33F72B-82FD-4447-8ACD-502057128A5E}"/>
              </a:ext>
            </a:extLst>
          </p:cNvPr>
          <p:cNvSpPr/>
          <p:nvPr/>
        </p:nvSpPr>
        <p:spPr>
          <a:xfrm>
            <a:off x="6012559" y="93717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70F4AE-A2EC-BC4B-9C7B-57FC5F01DBB6}"/>
              </a:ext>
            </a:extLst>
          </p:cNvPr>
          <p:cNvSpPr/>
          <p:nvPr/>
        </p:nvSpPr>
        <p:spPr>
          <a:xfrm>
            <a:off x="8341896" y="127599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37FF74-18BB-4344-AF01-866C27FAC8F5}"/>
              </a:ext>
            </a:extLst>
          </p:cNvPr>
          <p:cNvSpPr/>
          <p:nvPr/>
        </p:nvSpPr>
        <p:spPr>
          <a:xfrm>
            <a:off x="10771784" y="1462378"/>
            <a:ext cx="542925" cy="3644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a:extLst>
              <a:ext uri="{FF2B5EF4-FFF2-40B4-BE49-F238E27FC236}">
                <a16:creationId xmlns:a16="http://schemas.microsoft.com/office/drawing/2014/main" id="{6D86FE59-FCFA-1E4F-8A35-3F01E4F02D1B}"/>
              </a:ext>
            </a:extLst>
          </p:cNvPr>
          <p:cNvPicPr>
            <a:picLocks noChangeAspect="1"/>
          </p:cNvPicPr>
          <p:nvPr/>
        </p:nvPicPr>
        <p:blipFill>
          <a:blip r:embed="rId4"/>
          <a:stretch>
            <a:fillRect/>
          </a:stretch>
        </p:blipFill>
        <p:spPr>
          <a:xfrm>
            <a:off x="10497679" y="3795434"/>
            <a:ext cx="1384300" cy="2501900"/>
          </a:xfrm>
          <a:prstGeom prst="rect">
            <a:avLst/>
          </a:prstGeom>
        </p:spPr>
      </p:pic>
    </p:spTree>
    <p:extLst>
      <p:ext uri="{BB962C8B-B14F-4D97-AF65-F5344CB8AC3E}">
        <p14:creationId xmlns:p14="http://schemas.microsoft.com/office/powerpoint/2010/main" val="4031346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 text&#10;&#10;Description automatically generated">
            <a:extLst>
              <a:ext uri="{FF2B5EF4-FFF2-40B4-BE49-F238E27FC236}">
                <a16:creationId xmlns:a16="http://schemas.microsoft.com/office/drawing/2014/main" id="{9C8064B9-125A-2848-AA26-E80F1C0C2ED4}"/>
              </a:ext>
            </a:extLst>
          </p:cNvPr>
          <p:cNvPicPr>
            <a:picLocks noChangeAspect="1"/>
          </p:cNvPicPr>
          <p:nvPr/>
        </p:nvPicPr>
        <p:blipFill>
          <a:blip r:embed="rId2"/>
          <a:stretch>
            <a:fillRect/>
          </a:stretch>
        </p:blipFill>
        <p:spPr>
          <a:xfrm>
            <a:off x="215838" y="1260697"/>
            <a:ext cx="5880162" cy="1514142"/>
          </a:xfrm>
          <a:prstGeom prst="rect">
            <a:avLst/>
          </a:prstGeom>
        </p:spPr>
      </p:pic>
      <p:sp>
        <p:nvSpPr>
          <p:cNvPr id="13" name="TextBox 12">
            <a:extLst>
              <a:ext uri="{FF2B5EF4-FFF2-40B4-BE49-F238E27FC236}">
                <a16:creationId xmlns:a16="http://schemas.microsoft.com/office/drawing/2014/main" id="{55C961AE-7CD5-2E44-823F-51C309C9B001}"/>
              </a:ext>
            </a:extLst>
          </p:cNvPr>
          <p:cNvSpPr txBox="1"/>
          <p:nvPr/>
        </p:nvSpPr>
        <p:spPr>
          <a:xfrm>
            <a:off x="396638" y="705632"/>
            <a:ext cx="5272088" cy="369332"/>
          </a:xfrm>
          <a:prstGeom prst="rect">
            <a:avLst/>
          </a:prstGeom>
          <a:noFill/>
        </p:spPr>
        <p:txBody>
          <a:bodyPr wrap="square" rtlCol="0">
            <a:spAutoFit/>
          </a:bodyPr>
          <a:lstStyle/>
          <a:p>
            <a:r>
              <a:rPr lang="en-US" dirty="0"/>
              <a:t>Childhood Exposure &gt; BP</a:t>
            </a:r>
          </a:p>
        </p:txBody>
      </p:sp>
      <p:pic>
        <p:nvPicPr>
          <p:cNvPr id="7" name="Picture 6" descr="Text&#10;&#10;Description automatically generated">
            <a:extLst>
              <a:ext uri="{FF2B5EF4-FFF2-40B4-BE49-F238E27FC236}">
                <a16:creationId xmlns:a16="http://schemas.microsoft.com/office/drawing/2014/main" id="{FB12B7EC-4D42-7C47-991F-FA1CA7B338E7}"/>
              </a:ext>
            </a:extLst>
          </p:cNvPr>
          <p:cNvPicPr>
            <a:picLocks noChangeAspect="1"/>
          </p:cNvPicPr>
          <p:nvPr/>
        </p:nvPicPr>
        <p:blipFill>
          <a:blip r:embed="rId3"/>
          <a:stretch>
            <a:fillRect/>
          </a:stretch>
        </p:blipFill>
        <p:spPr>
          <a:xfrm>
            <a:off x="396638" y="4479703"/>
            <a:ext cx="5815682" cy="1514142"/>
          </a:xfrm>
          <a:prstGeom prst="rect">
            <a:avLst/>
          </a:prstGeom>
        </p:spPr>
      </p:pic>
      <p:sp>
        <p:nvSpPr>
          <p:cNvPr id="17" name="TextBox 16">
            <a:extLst>
              <a:ext uri="{FF2B5EF4-FFF2-40B4-BE49-F238E27FC236}">
                <a16:creationId xmlns:a16="http://schemas.microsoft.com/office/drawing/2014/main" id="{72B9BDCC-A320-3647-B5D1-E31465451A6B}"/>
              </a:ext>
            </a:extLst>
          </p:cNvPr>
          <p:cNvSpPr txBox="1"/>
          <p:nvPr/>
        </p:nvSpPr>
        <p:spPr>
          <a:xfrm>
            <a:off x="396638" y="3898496"/>
            <a:ext cx="5272088" cy="369332"/>
          </a:xfrm>
          <a:prstGeom prst="rect">
            <a:avLst/>
          </a:prstGeom>
          <a:noFill/>
        </p:spPr>
        <p:txBody>
          <a:bodyPr wrap="square" rtlCol="0">
            <a:spAutoFit/>
          </a:bodyPr>
          <a:lstStyle/>
          <a:p>
            <a:r>
              <a:rPr lang="en-US" dirty="0"/>
              <a:t>Young Adulthood Exposure &gt; BP</a:t>
            </a:r>
          </a:p>
        </p:txBody>
      </p:sp>
    </p:spTree>
    <p:extLst>
      <p:ext uri="{BB962C8B-B14F-4D97-AF65-F5344CB8AC3E}">
        <p14:creationId xmlns:p14="http://schemas.microsoft.com/office/powerpoint/2010/main" val="717706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933DE7-64CD-0A49-ABCF-AA78D0DE315B}"/>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16" name="TextBox 15">
            <a:extLst>
              <a:ext uri="{FF2B5EF4-FFF2-40B4-BE49-F238E27FC236}">
                <a16:creationId xmlns:a16="http://schemas.microsoft.com/office/drawing/2014/main" id="{B752CF97-5D05-2945-AB61-D173EFC1C537}"/>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8" name="TextBox 17">
            <a:extLst>
              <a:ext uri="{FF2B5EF4-FFF2-40B4-BE49-F238E27FC236}">
                <a16:creationId xmlns:a16="http://schemas.microsoft.com/office/drawing/2014/main" id="{9DFB4ED1-3C03-4944-8AF1-34AA54942E69}"/>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20" name="TextBox 19">
            <a:extLst>
              <a:ext uri="{FF2B5EF4-FFF2-40B4-BE49-F238E27FC236}">
                <a16:creationId xmlns:a16="http://schemas.microsoft.com/office/drawing/2014/main" id="{67F1BF61-CADA-7848-A683-96D66DD7EB18}"/>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29" name="TextBox 28">
            <a:extLst>
              <a:ext uri="{FF2B5EF4-FFF2-40B4-BE49-F238E27FC236}">
                <a16:creationId xmlns:a16="http://schemas.microsoft.com/office/drawing/2014/main" id="{B407EA53-27ED-4645-A50B-5ECB053AC2D6}"/>
              </a:ext>
            </a:extLst>
          </p:cNvPr>
          <p:cNvSpPr txBox="1"/>
          <p:nvPr/>
        </p:nvSpPr>
        <p:spPr>
          <a:xfrm>
            <a:off x="628649" y="214313"/>
            <a:ext cx="5522577" cy="369332"/>
          </a:xfrm>
          <a:prstGeom prst="rect">
            <a:avLst/>
          </a:prstGeom>
          <a:noFill/>
        </p:spPr>
        <p:txBody>
          <a:bodyPr wrap="square" rtlCol="0">
            <a:spAutoFit/>
          </a:bodyPr>
          <a:lstStyle/>
          <a:p>
            <a:r>
              <a:rPr lang="en-US" dirty="0"/>
              <a:t>Developmental Timing of Exposure &gt; Unfamiliar Western</a:t>
            </a:r>
          </a:p>
        </p:txBody>
      </p:sp>
      <p:sp>
        <p:nvSpPr>
          <p:cNvPr id="30" name="Rectangle 29">
            <a:extLst>
              <a:ext uri="{FF2B5EF4-FFF2-40B4-BE49-F238E27FC236}">
                <a16:creationId xmlns:a16="http://schemas.microsoft.com/office/drawing/2014/main" id="{72A7D337-5E35-8649-ABD7-CCEB2A984CF6}"/>
              </a:ext>
            </a:extLst>
          </p:cNvPr>
          <p:cNvSpPr/>
          <p:nvPr/>
        </p:nvSpPr>
        <p:spPr>
          <a:xfrm>
            <a:off x="4386263" y="809258"/>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A54D83-CBED-0A45-BA95-C1273986C73C}"/>
              </a:ext>
            </a:extLst>
          </p:cNvPr>
          <p:cNvSpPr/>
          <p:nvPr/>
        </p:nvSpPr>
        <p:spPr>
          <a:xfrm>
            <a:off x="6599861" y="801271"/>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F7D65D-8D61-BC4F-BFBE-E269841C0FDD}"/>
              </a:ext>
            </a:extLst>
          </p:cNvPr>
          <p:cNvSpPr/>
          <p:nvPr/>
        </p:nvSpPr>
        <p:spPr>
          <a:xfrm>
            <a:off x="8894205" y="792846"/>
            <a:ext cx="542925" cy="556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with medium confidence">
            <a:extLst>
              <a:ext uri="{FF2B5EF4-FFF2-40B4-BE49-F238E27FC236}">
                <a16:creationId xmlns:a16="http://schemas.microsoft.com/office/drawing/2014/main" id="{5C45E199-5B47-274A-A652-83FAA0B4A102}"/>
              </a:ext>
            </a:extLst>
          </p:cNvPr>
          <p:cNvPicPr>
            <a:picLocks noChangeAspect="1"/>
          </p:cNvPicPr>
          <p:nvPr/>
        </p:nvPicPr>
        <p:blipFill>
          <a:blip r:embed="rId2"/>
          <a:stretch>
            <a:fillRect/>
          </a:stretch>
        </p:blipFill>
        <p:spPr>
          <a:xfrm>
            <a:off x="2508086" y="1150494"/>
            <a:ext cx="8577129" cy="131281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AD34EF2B-270E-834F-9411-94C67219F060}"/>
              </a:ext>
            </a:extLst>
          </p:cNvPr>
          <p:cNvPicPr>
            <a:picLocks noChangeAspect="1"/>
          </p:cNvPicPr>
          <p:nvPr/>
        </p:nvPicPr>
        <p:blipFill>
          <a:blip r:embed="rId3"/>
          <a:stretch>
            <a:fillRect/>
          </a:stretch>
        </p:blipFill>
        <p:spPr>
          <a:xfrm>
            <a:off x="2508087" y="2593383"/>
            <a:ext cx="8577129" cy="1312812"/>
          </a:xfrm>
          <a:prstGeom prst="rect">
            <a:avLst/>
          </a:prstGeom>
        </p:spPr>
      </p:pic>
      <p:pic>
        <p:nvPicPr>
          <p:cNvPr id="8" name="Picture 7" descr="Diagram&#10;&#10;Description automatically generated">
            <a:extLst>
              <a:ext uri="{FF2B5EF4-FFF2-40B4-BE49-F238E27FC236}">
                <a16:creationId xmlns:a16="http://schemas.microsoft.com/office/drawing/2014/main" id="{1A00FCD4-86BE-F741-AD8B-D14AA5F0C7CD}"/>
              </a:ext>
            </a:extLst>
          </p:cNvPr>
          <p:cNvPicPr>
            <a:picLocks noChangeAspect="1"/>
          </p:cNvPicPr>
          <p:nvPr/>
        </p:nvPicPr>
        <p:blipFill>
          <a:blip r:embed="rId4"/>
          <a:stretch>
            <a:fillRect/>
          </a:stretch>
        </p:blipFill>
        <p:spPr>
          <a:xfrm>
            <a:off x="2508088" y="4011901"/>
            <a:ext cx="8577129" cy="1312812"/>
          </a:xfrm>
          <a:prstGeom prst="rect">
            <a:avLst/>
          </a:prstGeom>
        </p:spPr>
      </p:pic>
      <p:sp>
        <p:nvSpPr>
          <p:cNvPr id="25" name="Rectangle 24">
            <a:extLst>
              <a:ext uri="{FF2B5EF4-FFF2-40B4-BE49-F238E27FC236}">
                <a16:creationId xmlns:a16="http://schemas.microsoft.com/office/drawing/2014/main" id="{FC0FCF22-6E27-BB45-83DE-B836E20CC89E}"/>
              </a:ext>
            </a:extLst>
          </p:cNvPr>
          <p:cNvSpPr/>
          <p:nvPr/>
        </p:nvSpPr>
        <p:spPr>
          <a:xfrm>
            <a:off x="4156318" y="102701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7A5F839-A33A-EB43-BBFD-AF43DA6E4A2C}"/>
              </a:ext>
            </a:extLst>
          </p:cNvPr>
          <p:cNvSpPr/>
          <p:nvPr/>
        </p:nvSpPr>
        <p:spPr>
          <a:xfrm>
            <a:off x="6253725" y="102486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A625E5C-6BA4-4A42-951A-AAAF09B10F8A}"/>
              </a:ext>
            </a:extLst>
          </p:cNvPr>
          <p:cNvSpPr/>
          <p:nvPr/>
        </p:nvSpPr>
        <p:spPr>
          <a:xfrm>
            <a:off x="8415027" y="1101391"/>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E5EB7D4-FC84-BB44-9405-B104780A9DD5}"/>
              </a:ext>
            </a:extLst>
          </p:cNvPr>
          <p:cNvSpPr/>
          <p:nvPr/>
        </p:nvSpPr>
        <p:spPr>
          <a:xfrm>
            <a:off x="10606039" y="1024865"/>
            <a:ext cx="542925" cy="4299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7FF5552-1EBA-5C41-BD0C-206AA0B5B86A}"/>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21" name="TextBox 20">
            <a:extLst>
              <a:ext uri="{FF2B5EF4-FFF2-40B4-BE49-F238E27FC236}">
                <a16:creationId xmlns:a16="http://schemas.microsoft.com/office/drawing/2014/main" id="{93ABDB1D-4B10-334B-85FF-48267CB4058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627293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BC2E20-02E1-374F-AFBF-B0442E384F81}"/>
              </a:ext>
            </a:extLst>
          </p:cNvPr>
          <p:cNvPicPr>
            <a:picLocks noChangeAspect="1"/>
          </p:cNvPicPr>
          <p:nvPr/>
        </p:nvPicPr>
        <p:blipFill>
          <a:blip r:embed="rId2"/>
          <a:stretch>
            <a:fillRect/>
          </a:stretch>
        </p:blipFill>
        <p:spPr>
          <a:xfrm>
            <a:off x="219406" y="973161"/>
            <a:ext cx="5499006" cy="1410824"/>
          </a:xfrm>
          <a:prstGeom prst="rect">
            <a:avLst/>
          </a:prstGeom>
        </p:spPr>
      </p:pic>
      <p:sp>
        <p:nvSpPr>
          <p:cNvPr id="13" name="TextBox 12">
            <a:extLst>
              <a:ext uri="{FF2B5EF4-FFF2-40B4-BE49-F238E27FC236}">
                <a16:creationId xmlns:a16="http://schemas.microsoft.com/office/drawing/2014/main" id="{D0D7F3E5-5A11-164A-AF0D-EAB8B9D835C6}"/>
              </a:ext>
            </a:extLst>
          </p:cNvPr>
          <p:cNvSpPr txBox="1"/>
          <p:nvPr/>
        </p:nvSpPr>
        <p:spPr>
          <a:xfrm>
            <a:off x="219406" y="378086"/>
            <a:ext cx="5272088" cy="369332"/>
          </a:xfrm>
          <a:prstGeom prst="rect">
            <a:avLst/>
          </a:prstGeom>
          <a:noFill/>
        </p:spPr>
        <p:txBody>
          <a:bodyPr wrap="square" rtlCol="0">
            <a:spAutoFit/>
          </a:bodyPr>
          <a:lstStyle/>
          <a:p>
            <a:r>
              <a:rPr lang="en-US" dirty="0"/>
              <a:t>Childhood Exposure &gt; UW</a:t>
            </a:r>
          </a:p>
        </p:txBody>
      </p:sp>
      <p:pic>
        <p:nvPicPr>
          <p:cNvPr id="7" name="Picture 6">
            <a:extLst>
              <a:ext uri="{FF2B5EF4-FFF2-40B4-BE49-F238E27FC236}">
                <a16:creationId xmlns:a16="http://schemas.microsoft.com/office/drawing/2014/main" id="{CB1B85F0-5740-B047-924D-F4C080A71090}"/>
              </a:ext>
            </a:extLst>
          </p:cNvPr>
          <p:cNvPicPr>
            <a:picLocks noChangeAspect="1"/>
          </p:cNvPicPr>
          <p:nvPr/>
        </p:nvPicPr>
        <p:blipFill>
          <a:blip r:embed="rId3"/>
          <a:stretch>
            <a:fillRect/>
          </a:stretch>
        </p:blipFill>
        <p:spPr>
          <a:xfrm>
            <a:off x="219406" y="3537012"/>
            <a:ext cx="5527779" cy="1258486"/>
          </a:xfrm>
          <a:prstGeom prst="rect">
            <a:avLst/>
          </a:prstGeom>
        </p:spPr>
      </p:pic>
      <p:sp>
        <p:nvSpPr>
          <p:cNvPr id="17" name="TextBox 16">
            <a:extLst>
              <a:ext uri="{FF2B5EF4-FFF2-40B4-BE49-F238E27FC236}">
                <a16:creationId xmlns:a16="http://schemas.microsoft.com/office/drawing/2014/main" id="{3F6AC151-76A0-BC42-ADAF-F4492C853758}"/>
              </a:ext>
            </a:extLst>
          </p:cNvPr>
          <p:cNvSpPr txBox="1"/>
          <p:nvPr/>
        </p:nvSpPr>
        <p:spPr>
          <a:xfrm>
            <a:off x="219406" y="2951656"/>
            <a:ext cx="5272088" cy="369332"/>
          </a:xfrm>
          <a:prstGeom prst="rect">
            <a:avLst/>
          </a:prstGeom>
          <a:noFill/>
        </p:spPr>
        <p:txBody>
          <a:bodyPr wrap="square" rtlCol="0">
            <a:spAutoFit/>
          </a:bodyPr>
          <a:lstStyle/>
          <a:p>
            <a:r>
              <a:rPr lang="en-US" dirty="0"/>
              <a:t>Adolescent Exposure &gt; UW</a:t>
            </a:r>
          </a:p>
        </p:txBody>
      </p:sp>
      <p:pic>
        <p:nvPicPr>
          <p:cNvPr id="9" name="Picture 8" descr="Table&#10;&#10;Description automatically generated">
            <a:extLst>
              <a:ext uri="{FF2B5EF4-FFF2-40B4-BE49-F238E27FC236}">
                <a16:creationId xmlns:a16="http://schemas.microsoft.com/office/drawing/2014/main" id="{9B1F7FC2-689E-F543-B121-CE6D4CE70FD6}"/>
              </a:ext>
            </a:extLst>
          </p:cNvPr>
          <p:cNvPicPr>
            <a:picLocks noChangeAspect="1"/>
          </p:cNvPicPr>
          <p:nvPr/>
        </p:nvPicPr>
        <p:blipFill>
          <a:blip r:embed="rId4"/>
          <a:stretch>
            <a:fillRect/>
          </a:stretch>
        </p:blipFill>
        <p:spPr>
          <a:xfrm>
            <a:off x="6444817" y="3527747"/>
            <a:ext cx="4967816" cy="1267751"/>
          </a:xfrm>
          <a:prstGeom prst="rect">
            <a:avLst/>
          </a:prstGeom>
        </p:spPr>
      </p:pic>
      <p:sp>
        <p:nvSpPr>
          <p:cNvPr id="19" name="TextBox 18">
            <a:extLst>
              <a:ext uri="{FF2B5EF4-FFF2-40B4-BE49-F238E27FC236}">
                <a16:creationId xmlns:a16="http://schemas.microsoft.com/office/drawing/2014/main" id="{91B879B0-E6D7-CA45-BC73-0D1819091812}"/>
              </a:ext>
            </a:extLst>
          </p:cNvPr>
          <p:cNvSpPr txBox="1"/>
          <p:nvPr/>
        </p:nvSpPr>
        <p:spPr>
          <a:xfrm>
            <a:off x="6444817" y="2951656"/>
            <a:ext cx="5272088" cy="369332"/>
          </a:xfrm>
          <a:prstGeom prst="rect">
            <a:avLst/>
          </a:prstGeom>
          <a:noFill/>
        </p:spPr>
        <p:txBody>
          <a:bodyPr wrap="square" rtlCol="0">
            <a:spAutoFit/>
          </a:bodyPr>
          <a:lstStyle/>
          <a:p>
            <a:r>
              <a:rPr lang="en-US" dirty="0"/>
              <a:t>Young Adulthood Exposure &gt; UW</a:t>
            </a:r>
          </a:p>
        </p:txBody>
      </p:sp>
    </p:spTree>
    <p:extLst>
      <p:ext uri="{BB962C8B-B14F-4D97-AF65-F5344CB8AC3E}">
        <p14:creationId xmlns:p14="http://schemas.microsoft.com/office/powerpoint/2010/main" val="1339997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4EC01-69C4-6846-9944-6234FBAFD217}"/>
              </a:ext>
            </a:extLst>
          </p:cNvPr>
          <p:cNvSpPr txBox="1"/>
          <p:nvPr/>
        </p:nvSpPr>
        <p:spPr>
          <a:xfrm>
            <a:off x="3896334" y="737964"/>
            <a:ext cx="4517672" cy="369332"/>
          </a:xfrm>
          <a:prstGeom prst="rect">
            <a:avLst/>
          </a:prstGeom>
          <a:noFill/>
        </p:spPr>
        <p:txBody>
          <a:bodyPr wrap="square" rtlCol="0">
            <a:spAutoFit/>
          </a:bodyPr>
          <a:lstStyle/>
          <a:p>
            <a:r>
              <a:rPr lang="en-US" dirty="0"/>
              <a:t>mPFC Seed Based Functional Connectivity</a:t>
            </a:r>
          </a:p>
        </p:txBody>
      </p:sp>
      <p:sp>
        <p:nvSpPr>
          <p:cNvPr id="5" name="TextBox 4">
            <a:extLst>
              <a:ext uri="{FF2B5EF4-FFF2-40B4-BE49-F238E27FC236}">
                <a16:creationId xmlns:a16="http://schemas.microsoft.com/office/drawing/2014/main" id="{FC21D3B2-6DE9-7E45-8F43-76F08C2F3A59}"/>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BECE5714-9B75-6A4E-8F77-DE4DDB88D410}"/>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F5112462-F5B8-464F-858C-33DF167A7A60}"/>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AD8FFD4-6DEF-4B44-8CB2-F7CB05BB12B6}"/>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006E286E-1B0B-F04D-B92C-70C8D143E165}"/>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0" name="TextBox 9">
            <a:extLst>
              <a:ext uri="{FF2B5EF4-FFF2-40B4-BE49-F238E27FC236}">
                <a16:creationId xmlns:a16="http://schemas.microsoft.com/office/drawing/2014/main" id="{91E90370-F5F4-6443-ABF9-BC95EA6F8A01}"/>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211431E1-F8A8-AD46-AB95-BE3531CA7E4F}"/>
              </a:ext>
            </a:extLst>
          </p:cNvPr>
          <p:cNvSpPr txBox="1"/>
          <p:nvPr/>
        </p:nvSpPr>
        <p:spPr>
          <a:xfrm>
            <a:off x="5849388" y="4585808"/>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01F432A2-F549-3547-87E1-034F3EC153BB}"/>
              </a:ext>
            </a:extLst>
          </p:cNvPr>
          <p:cNvSpPr txBox="1"/>
          <p:nvPr/>
        </p:nvSpPr>
        <p:spPr>
          <a:xfrm>
            <a:off x="5825325" y="1688136"/>
            <a:ext cx="2564618" cy="369332"/>
          </a:xfrm>
          <a:prstGeom prst="rect">
            <a:avLst/>
          </a:prstGeom>
          <a:noFill/>
        </p:spPr>
        <p:txBody>
          <a:bodyPr wrap="square" rtlCol="0">
            <a:spAutoFit/>
          </a:bodyPr>
          <a:lstStyle/>
          <a:p>
            <a:r>
              <a:rPr lang="en-US" dirty="0"/>
              <a:t>n.s.</a:t>
            </a:r>
          </a:p>
        </p:txBody>
      </p:sp>
      <p:pic>
        <p:nvPicPr>
          <p:cNvPr id="15" name="Picture 14">
            <a:extLst>
              <a:ext uri="{FF2B5EF4-FFF2-40B4-BE49-F238E27FC236}">
                <a16:creationId xmlns:a16="http://schemas.microsoft.com/office/drawing/2014/main" id="{138CF3C4-E635-FA4A-A5CF-76A2E7B21984}"/>
              </a:ext>
            </a:extLst>
          </p:cNvPr>
          <p:cNvPicPr>
            <a:picLocks noChangeAspect="1"/>
          </p:cNvPicPr>
          <p:nvPr/>
        </p:nvPicPr>
        <p:blipFill>
          <a:blip r:embed="rId2"/>
          <a:stretch>
            <a:fillRect/>
          </a:stretch>
        </p:blipFill>
        <p:spPr>
          <a:xfrm>
            <a:off x="2390820" y="2493030"/>
            <a:ext cx="9115380" cy="1609548"/>
          </a:xfrm>
          <a:prstGeom prst="rect">
            <a:avLst/>
          </a:prstGeom>
        </p:spPr>
      </p:pic>
    </p:spTree>
    <p:extLst>
      <p:ext uri="{BB962C8B-B14F-4D97-AF65-F5344CB8AC3E}">
        <p14:creationId xmlns:p14="http://schemas.microsoft.com/office/powerpoint/2010/main" val="1937609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5850</TotalTime>
  <Words>1742</Words>
  <Application>Microsoft Macintosh PowerPoint</Application>
  <PresentationFormat>Widescreen</PresentationFormat>
  <Paragraphs>254</Paragraphs>
  <Slides>49</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mPFC Seed Based Functional Connectivity: Subcortical Clusters for Music Encoded during Adolescence</vt:lpstr>
      <vt:lpstr>mPFC Seed Based Functional Connectivity to NAc across Lifespan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Kathios</dc:creator>
  <cp:lastModifiedBy>Nicholas Kathios</cp:lastModifiedBy>
  <cp:revision>64</cp:revision>
  <cp:lastPrinted>2022-03-11T01:02:28Z</cp:lastPrinted>
  <dcterms:created xsi:type="dcterms:W3CDTF">2022-01-13T17:11:28Z</dcterms:created>
  <dcterms:modified xsi:type="dcterms:W3CDTF">2022-04-07T03:59:18Z</dcterms:modified>
</cp:coreProperties>
</file>